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39"/>
  </p:notesMasterIdLst>
  <p:sldIdLst>
    <p:sldId id="256" r:id="rId2"/>
    <p:sldId id="257" r:id="rId3"/>
    <p:sldId id="258" r:id="rId4"/>
    <p:sldId id="266" r:id="rId5"/>
    <p:sldId id="267" r:id="rId6"/>
    <p:sldId id="259" r:id="rId7"/>
    <p:sldId id="268" r:id="rId8"/>
    <p:sldId id="260" r:id="rId9"/>
    <p:sldId id="261" r:id="rId10"/>
    <p:sldId id="262" r:id="rId11"/>
    <p:sldId id="270" r:id="rId12"/>
    <p:sldId id="269" r:id="rId13"/>
    <p:sldId id="263" r:id="rId14"/>
    <p:sldId id="264" r:id="rId15"/>
    <p:sldId id="265" r:id="rId16"/>
    <p:sldId id="275" r:id="rId17"/>
    <p:sldId id="272" r:id="rId18"/>
    <p:sldId id="274" r:id="rId19"/>
    <p:sldId id="273"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7" r:id="rId36"/>
    <p:sldId id="293" r:id="rId37"/>
    <p:sldId id="294"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7" d="100"/>
          <a:sy n="107" d="100"/>
        </p:scale>
        <p:origin x="-8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85FC1D-F009-6C40-ABB4-0721D3C41E63}" type="datetimeFigureOut">
              <a:rPr lang="en-US" smtClean="0"/>
              <a:t>2/16/2021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13E0C8-B004-3942-A3A5-7BC585EE29FA}" type="slidenum">
              <a:rPr lang="en-US" smtClean="0"/>
              <a:t>‹#›</a:t>
            </a:fld>
            <a:endParaRPr lang="en-US"/>
          </a:p>
        </p:txBody>
      </p:sp>
    </p:spTree>
    <p:extLst>
      <p:ext uri="{BB962C8B-B14F-4D97-AF65-F5344CB8AC3E}">
        <p14:creationId xmlns:p14="http://schemas.microsoft.com/office/powerpoint/2010/main" val="36313375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13E0C8-B004-3942-A3A5-7BC585EE29FA}" type="slidenum">
              <a:rPr lang="en-US" smtClean="0"/>
              <a:t>35</a:t>
            </a:fld>
            <a:endParaRPr lang="en-US"/>
          </a:p>
        </p:txBody>
      </p:sp>
    </p:spTree>
    <p:extLst>
      <p:ext uri="{BB962C8B-B14F-4D97-AF65-F5344CB8AC3E}">
        <p14:creationId xmlns:p14="http://schemas.microsoft.com/office/powerpoint/2010/main" val="365788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ar-IQ"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IQ"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ar-IQ" smtClean="0"/>
              <a:t>Click to edit Master title style</a:t>
            </a:r>
            <a:endParaRPr/>
          </a:p>
        </p:txBody>
      </p:sp>
      <p:sp>
        <p:nvSpPr>
          <p:cNvPr id="5" name="Date Placeholder 4"/>
          <p:cNvSpPr>
            <a:spLocks noGrp="1"/>
          </p:cNvSpPr>
          <p:nvPr>
            <p:ph type="dt" sz="half" idx="10"/>
          </p:nvPr>
        </p:nvSpPr>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ar-IQ" smtClean="0"/>
              <a:t>Click to edit Master title style</a:t>
            </a:r>
            <a:endParaRPr/>
          </a:p>
        </p:txBody>
      </p:sp>
      <p:sp>
        <p:nvSpPr>
          <p:cNvPr id="3" name="Date Placeholder 2"/>
          <p:cNvSpPr>
            <a:spLocks noGrp="1"/>
          </p:cNvSpPr>
          <p:nvPr>
            <p:ph type="dt" sz="half" idx="10"/>
          </p:nvPr>
        </p:nvSpPr>
        <p:spPr/>
        <p:txBody>
          <a:bodyPr/>
          <a:lstStyle/>
          <a:p>
            <a:fld id="{A36EC2F6-06BC-5548-8727-5ACD1F7BA34A}" type="datetimeFigureOut">
              <a:rPr lang="en-US" smtClean="0"/>
              <a:pPr/>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1004B0-3C05-A94C-979D-E6E572D57BE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A36EC2F6-06BC-5548-8727-5ACD1F7BA34A}" type="datetimeFigureOut">
              <a:rPr lang="en-US" smtClean="0"/>
              <a:pPr/>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1004B0-3C05-A94C-979D-E6E572D57BE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ar-IQ"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ar-IQ"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ar-IQ"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ar-IQ"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ar-IQ"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ar-IQ"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ar-IQ"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ar-IQ"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ar-IQ"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ar-IQ"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ar-IQ"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ar-IQ"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ar-IQ"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ar-IQ"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004B0-3C05-A94C-979D-E6E572D57B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ar-IQ"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004B0-3C05-A94C-979D-E6E572D57BEF}"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ar-IQ"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004B0-3C05-A94C-979D-E6E572D57BEF}"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extBox 1"/>
          <p:cNvSpPr txBox="1"/>
          <p:nvPr userDrawn="1"/>
        </p:nvSpPr>
        <p:spPr>
          <a:xfrm>
            <a:off x="152400" y="6477000"/>
            <a:ext cx="1135247" cy="246221"/>
          </a:xfrm>
          <a:prstGeom prst="rect">
            <a:avLst/>
          </a:prstGeom>
          <a:noFill/>
        </p:spPr>
        <p:txBody>
          <a:bodyPr wrap="none" rtlCol="0">
            <a:spAutoFit/>
          </a:bodyPr>
          <a:lstStyle/>
          <a:p>
            <a:r>
              <a:rPr lang="en-US" sz="1000" dirty="0" smtClean="0"/>
              <a:t>Copyrights apply</a:t>
            </a:r>
            <a:endParaRPr lang="en-US" sz="1000" dirty="0"/>
          </a:p>
        </p:txBody>
      </p:sp>
    </p:spTree>
    <p:extLst>
      <p:ext uri="{BB962C8B-B14F-4D97-AF65-F5344CB8AC3E}">
        <p14:creationId xmlns:p14="http://schemas.microsoft.com/office/powerpoint/2010/main" val="221797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ar-IQ"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004B0-3C05-A94C-979D-E6E572D57BEF}"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IQ"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ar-IQ"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IQ"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ar-IQ"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ar-IQ"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ar-IQ"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ar-IQ"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IQ"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A36EC2F6-06BC-5548-8727-5ACD1F7BA34A}" type="datetimeFigureOut">
              <a:rPr lang="en-US" smtClean="0"/>
              <a:pPr/>
              <a:t>2/16/2021</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FB1004B0-3C05-A94C-979D-E6E572D57BEF}"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ar-IQ"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5" name="Date Placeholder 4"/>
          <p:cNvSpPr>
            <a:spLocks noGrp="1"/>
          </p:cNvSpPr>
          <p:nvPr>
            <p:ph type="dt" sz="half" idx="10"/>
          </p:nvPr>
        </p:nvSpPr>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ar-IQ"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7" name="Date Placeholder 6"/>
          <p:cNvSpPr>
            <a:spLocks noGrp="1"/>
          </p:cNvSpPr>
          <p:nvPr>
            <p:ph type="dt" sz="half" idx="10"/>
          </p:nvPr>
        </p:nvSpPr>
        <p:spPr/>
        <p:txBody>
          <a:bodyPr/>
          <a:lstStyle/>
          <a:p>
            <a:fld id="{A36EC2F6-06BC-5548-8727-5ACD1F7BA34A}" type="datetimeFigureOut">
              <a:rPr lang="en-US" smtClean="0"/>
              <a:pPr/>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1004B0-3C05-A94C-979D-E6E572D57BEF}"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ar-IQ"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5" name="Date Placeholder 4"/>
          <p:cNvSpPr>
            <a:spLocks noGrp="1"/>
          </p:cNvSpPr>
          <p:nvPr>
            <p:ph type="dt" sz="half" idx="10"/>
          </p:nvPr>
        </p:nvSpPr>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FB1004B0-3C05-A94C-979D-E6E572D57B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ar-IQ"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5" name="Date Placeholder 4"/>
          <p:cNvSpPr>
            <a:spLocks noGrp="1"/>
          </p:cNvSpPr>
          <p:nvPr>
            <p:ph type="dt" sz="half" idx="10"/>
          </p:nvPr>
        </p:nvSpPr>
        <p:spPr/>
        <p:txBody>
          <a:bodyPr/>
          <a:lstStyle/>
          <a:p>
            <a:fld id="{A36EC2F6-06BC-5548-8727-5ACD1F7BA34A}"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004B0-3C05-A94C-979D-E6E572D57BEF}"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ar-IQ"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A36EC2F6-06BC-5548-8727-5ACD1F7BA34A}" type="datetimeFigureOut">
              <a:rPr lang="en-US" smtClean="0"/>
              <a:pPr/>
              <a:t>2/16/2021</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FB1004B0-3C05-A94C-979D-E6E572D57B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695" r:id="rId21"/>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lib.utdo.ir/contents/ferrous-sulfate-drug-information?search=pregnancy+anemia&amp;topicRef=115637&amp;source=see_link"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lib.utdo.ir/contents/diphenhydramine-drug-information?search=pregnancy+anemia&amp;topicRef=115637&amp;source=see_link" TargetMode="External"/><Relationship Id="rId2" Type="http://schemas.openxmlformats.org/officeDocument/2006/relationships/hyperlink" Target="https://www.lib.utdo.ir/contents/acetaminophen-paracetamol-drug-information?search=pregnancy+anemia&amp;topicRef=115637&amp;source=see_lin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63103" y="4624667"/>
            <a:ext cx="4976097" cy="937931"/>
          </a:xfrm>
        </p:spPr>
        <p:txBody>
          <a:bodyPr>
            <a:normAutofit fontScale="90000"/>
          </a:bodyPr>
          <a:lstStyle/>
          <a:p>
            <a:r>
              <a:rPr lang="en-US" dirty="0" smtClean="0"/>
              <a:t>Iron Deficiency Anemia in Pregnancy and Postpartum</a:t>
            </a:r>
            <a:endParaRPr lang="en-US" dirty="0"/>
          </a:p>
        </p:txBody>
      </p:sp>
      <p:sp>
        <p:nvSpPr>
          <p:cNvPr id="3" name="Subtitle 2"/>
          <p:cNvSpPr>
            <a:spLocks noGrp="1"/>
          </p:cNvSpPr>
          <p:nvPr>
            <p:ph type="subTitle" idx="1"/>
          </p:nvPr>
        </p:nvSpPr>
        <p:spPr>
          <a:xfrm>
            <a:off x="3986581" y="5562599"/>
            <a:ext cx="4852619" cy="748553"/>
          </a:xfrm>
        </p:spPr>
        <p:txBody>
          <a:bodyPr>
            <a:normAutofit lnSpcReduction="10000"/>
          </a:bodyPr>
          <a:lstStyle/>
          <a:p>
            <a:r>
              <a:rPr lang="en-US" dirty="0" smtClean="0">
                <a:solidFill>
                  <a:schemeClr val="accent6">
                    <a:lumMod val="50000"/>
                  </a:schemeClr>
                </a:solidFill>
              </a:rPr>
              <a:t>DR SAHHAF</a:t>
            </a:r>
          </a:p>
          <a:p>
            <a:r>
              <a:rPr lang="en-US" dirty="0" smtClean="0">
                <a:solidFill>
                  <a:schemeClr val="accent6">
                    <a:lumMod val="50000"/>
                  </a:schemeClr>
                </a:solidFill>
              </a:rPr>
              <a:t>TABRIZ MEDICAL UNIVERCITY</a:t>
            </a:r>
          </a:p>
          <a:p>
            <a:r>
              <a:rPr lang="en-US" dirty="0" smtClean="0">
                <a:solidFill>
                  <a:schemeClr val="accent6">
                    <a:lumMod val="50000"/>
                  </a:schemeClr>
                </a:solidFill>
              </a:rPr>
              <a:t>1399</a:t>
            </a:r>
            <a:endParaRPr lang="en-US" dirty="0">
              <a:solidFill>
                <a:schemeClr val="accent6">
                  <a:lumMod val="50000"/>
                </a:schemeClr>
              </a:solidFill>
            </a:endParaRPr>
          </a:p>
        </p:txBody>
      </p:sp>
      <p:sp>
        <p:nvSpPr>
          <p:cNvPr id="4" name="TextBox 3"/>
          <p:cNvSpPr txBox="1"/>
          <p:nvPr/>
        </p:nvSpPr>
        <p:spPr>
          <a:xfrm>
            <a:off x="489518" y="1217240"/>
            <a:ext cx="3950195" cy="523220"/>
          </a:xfrm>
          <a:prstGeom prst="rect">
            <a:avLst/>
          </a:prstGeom>
          <a:noFill/>
        </p:spPr>
        <p:txBody>
          <a:bodyPr wrap="none" rtlCol="0">
            <a:spAutoFit/>
          </a:bodyPr>
          <a:lstStyle/>
          <a:p>
            <a:r>
              <a:rPr lang="en-US" sz="2800" dirty="0" smtClean="0">
                <a:solidFill>
                  <a:schemeClr val="accent6"/>
                </a:solidFill>
              </a:rPr>
              <a:t>IN THE NAME OF GOD</a:t>
            </a:r>
            <a:endParaRPr lang="en-US" sz="2800" dirty="0">
              <a:solidFill>
                <a:schemeClr val="accent6"/>
              </a:solidFill>
            </a:endParaRPr>
          </a:p>
        </p:txBody>
      </p:sp>
    </p:spTree>
    <p:extLst>
      <p:ext uri="{BB962C8B-B14F-4D97-AF65-F5344CB8AC3E}">
        <p14:creationId xmlns:p14="http://schemas.microsoft.com/office/powerpoint/2010/main" val="365983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 to screening</a:t>
            </a:r>
            <a:r>
              <a:rPr lang="en-US" dirty="0"/>
              <a:t> </a:t>
            </a:r>
            <a:r>
              <a:rPr lang="en-US" dirty="0" smtClean="0"/>
              <a:t>? </a:t>
            </a:r>
            <a:endParaRPr lang="en-US" dirty="0"/>
          </a:p>
        </p:txBody>
      </p:sp>
      <p:sp>
        <p:nvSpPr>
          <p:cNvPr id="3" name="Content Placeholder 2"/>
          <p:cNvSpPr>
            <a:spLocks noGrp="1"/>
          </p:cNvSpPr>
          <p:nvPr>
            <p:ph idx="1"/>
          </p:nvPr>
        </p:nvSpPr>
        <p:spPr>
          <a:xfrm>
            <a:off x="173164" y="1981200"/>
            <a:ext cx="8970836" cy="4407733"/>
          </a:xfrm>
        </p:spPr>
        <p:txBody>
          <a:bodyPr>
            <a:normAutofit/>
          </a:bodyPr>
          <a:lstStyle/>
          <a:p>
            <a:r>
              <a:rPr lang="en-US" sz="2400" dirty="0" smtClean="0"/>
              <a:t> </a:t>
            </a:r>
            <a:r>
              <a:rPr lang="en-US" sz="2800" dirty="0" smtClean="0"/>
              <a:t> </a:t>
            </a:r>
            <a:r>
              <a:rPr lang="en-US" sz="2800" dirty="0"/>
              <a:t>all </a:t>
            </a:r>
            <a:r>
              <a:rPr lang="en-US" sz="2800" dirty="0" err="1"/>
              <a:t>gravidas</a:t>
            </a:r>
            <a:r>
              <a:rPr lang="en-US" sz="2800" dirty="0"/>
              <a:t> at </a:t>
            </a:r>
            <a:r>
              <a:rPr lang="en-US" sz="2800" dirty="0">
                <a:solidFill>
                  <a:schemeClr val="tx2">
                    <a:lumMod val="50000"/>
                    <a:lumOff val="50000"/>
                  </a:schemeClr>
                </a:solidFill>
              </a:rPr>
              <a:t>high risk </a:t>
            </a:r>
            <a:r>
              <a:rPr lang="en-US" sz="2800" dirty="0"/>
              <a:t>of iron </a:t>
            </a:r>
            <a:r>
              <a:rPr lang="en-US" sz="2800" dirty="0" smtClean="0"/>
              <a:t>deficiency</a:t>
            </a:r>
          </a:p>
          <a:p>
            <a:r>
              <a:rPr lang="en-US" sz="2800" dirty="0" smtClean="0"/>
              <a:t> </a:t>
            </a:r>
            <a:r>
              <a:rPr lang="en-US" sz="2800" dirty="0">
                <a:solidFill>
                  <a:schemeClr val="accent1">
                    <a:lumMod val="60000"/>
                    <a:lumOff val="40000"/>
                  </a:schemeClr>
                </a:solidFill>
              </a:rPr>
              <a:t>all pregnant </a:t>
            </a:r>
            <a:r>
              <a:rPr lang="en-US" sz="2800" dirty="0"/>
              <a:t>women for iron deficiency </a:t>
            </a:r>
            <a:endParaRPr lang="en-US" sz="2800" dirty="0" smtClean="0"/>
          </a:p>
          <a:p>
            <a:pPr marL="0" indent="0">
              <a:buNone/>
            </a:pPr>
            <a:r>
              <a:rPr lang="en-US" sz="2800" dirty="0"/>
              <a:t> </a:t>
            </a:r>
            <a:r>
              <a:rPr lang="en-US" sz="2800" dirty="0" smtClean="0"/>
              <a:t>                 (40% were iron deficient)</a:t>
            </a:r>
          </a:p>
          <a:p>
            <a:endParaRPr lang="en-US" sz="2400" dirty="0"/>
          </a:p>
        </p:txBody>
      </p:sp>
    </p:spTree>
    <p:extLst>
      <p:ext uri="{BB962C8B-B14F-4D97-AF65-F5344CB8AC3E}">
        <p14:creationId xmlns:p14="http://schemas.microsoft.com/office/powerpoint/2010/main" val="2551584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a:t>
            </a:r>
            <a:r>
              <a:rPr lang="en-US" dirty="0" err="1" smtClean="0"/>
              <a:t>ravidas</a:t>
            </a:r>
            <a:r>
              <a:rPr lang="en-US" dirty="0" smtClean="0"/>
              <a:t> </a:t>
            </a:r>
            <a:r>
              <a:rPr lang="en-US" dirty="0"/>
              <a:t>at high risk of iron deficiency</a:t>
            </a:r>
          </a:p>
        </p:txBody>
      </p:sp>
      <p:sp>
        <p:nvSpPr>
          <p:cNvPr id="3" name="Content Placeholder 2"/>
          <p:cNvSpPr>
            <a:spLocks noGrp="1"/>
          </p:cNvSpPr>
          <p:nvPr>
            <p:ph idx="1"/>
          </p:nvPr>
        </p:nvSpPr>
        <p:spPr>
          <a:xfrm>
            <a:off x="173164" y="1981200"/>
            <a:ext cx="8970836" cy="4407733"/>
          </a:xfrm>
        </p:spPr>
        <p:txBody>
          <a:bodyPr>
            <a:normAutofit/>
          </a:bodyPr>
          <a:lstStyle/>
          <a:p>
            <a:pPr marL="0" indent="0">
              <a:buNone/>
            </a:pPr>
            <a:endParaRPr lang="en-US" sz="2800" dirty="0" smtClean="0"/>
          </a:p>
          <a:p>
            <a:r>
              <a:rPr lang="en-US" sz="2400" dirty="0"/>
              <a:t>Previous diagnosis of iron deficiency</a:t>
            </a:r>
          </a:p>
          <a:p>
            <a:r>
              <a:rPr lang="en-US" sz="2400" dirty="0" smtClean="0"/>
              <a:t>Diabetes</a:t>
            </a:r>
            <a:endParaRPr lang="en-US" sz="2400" dirty="0"/>
          </a:p>
          <a:p>
            <a:r>
              <a:rPr lang="en-US" sz="2400" dirty="0" smtClean="0"/>
              <a:t>Smoking</a:t>
            </a:r>
          </a:p>
          <a:p>
            <a:r>
              <a:rPr lang="en-US" sz="2400" dirty="0"/>
              <a:t>Inflammatory bowel disease </a:t>
            </a:r>
          </a:p>
          <a:p>
            <a:endParaRPr lang="en-US" sz="2400" dirty="0"/>
          </a:p>
        </p:txBody>
      </p:sp>
    </p:spTree>
    <p:extLst>
      <p:ext uri="{BB962C8B-B14F-4D97-AF65-F5344CB8AC3E}">
        <p14:creationId xmlns:p14="http://schemas.microsoft.com/office/powerpoint/2010/main" val="386910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a:t>
            </a:r>
            <a:r>
              <a:rPr lang="en-US" dirty="0" err="1" smtClean="0"/>
              <a:t>ravidas</a:t>
            </a:r>
            <a:r>
              <a:rPr lang="en-US" dirty="0" smtClean="0"/>
              <a:t> </a:t>
            </a:r>
            <a:r>
              <a:rPr lang="en-US" dirty="0"/>
              <a:t>at high risk of iron deficiency</a:t>
            </a:r>
            <a:r>
              <a:rPr lang="en-US" dirty="0" smtClean="0"/>
              <a:t> </a:t>
            </a:r>
            <a:endParaRPr lang="en-US" dirty="0"/>
          </a:p>
        </p:txBody>
      </p:sp>
      <p:sp>
        <p:nvSpPr>
          <p:cNvPr id="3" name="Content Placeholder 2"/>
          <p:cNvSpPr>
            <a:spLocks noGrp="1"/>
          </p:cNvSpPr>
          <p:nvPr>
            <p:ph idx="1"/>
          </p:nvPr>
        </p:nvSpPr>
        <p:spPr>
          <a:xfrm>
            <a:off x="211644" y="1981200"/>
            <a:ext cx="8696661" cy="4350002"/>
          </a:xfrm>
        </p:spPr>
        <p:txBody>
          <a:bodyPr>
            <a:normAutofit/>
          </a:bodyPr>
          <a:lstStyle/>
          <a:p>
            <a:r>
              <a:rPr lang="en-US" sz="2400" dirty="0" smtClean="0"/>
              <a:t>Multiparas</a:t>
            </a:r>
            <a:r>
              <a:rPr lang="en-US" sz="2400" dirty="0"/>
              <a:t>, especially those with an </a:t>
            </a:r>
            <a:r>
              <a:rPr lang="en-US" sz="2400" dirty="0" smtClean="0"/>
              <a:t>inter pregnancy </a:t>
            </a:r>
            <a:r>
              <a:rPr lang="en-US" sz="2400" dirty="0"/>
              <a:t>interval &lt;6 months</a:t>
            </a:r>
          </a:p>
          <a:p>
            <a:r>
              <a:rPr lang="en-US" sz="2400" dirty="0" smtClean="0"/>
              <a:t>History </a:t>
            </a:r>
            <a:r>
              <a:rPr lang="en-US" sz="2400" dirty="0"/>
              <a:t>of abnormal uterine bleeding</a:t>
            </a:r>
          </a:p>
          <a:p>
            <a:r>
              <a:rPr lang="en-US" sz="2400" dirty="0" smtClean="0"/>
              <a:t>Underweight </a:t>
            </a:r>
            <a:r>
              <a:rPr lang="en-US" sz="2400" dirty="0"/>
              <a:t>or obese</a:t>
            </a:r>
          </a:p>
          <a:p>
            <a:r>
              <a:rPr lang="en-US" sz="2400" dirty="0" smtClean="0"/>
              <a:t>Vegetarians</a:t>
            </a:r>
            <a:endParaRPr lang="en-US" sz="2400" dirty="0"/>
          </a:p>
          <a:p>
            <a:endParaRPr lang="en-US" sz="2400" dirty="0"/>
          </a:p>
        </p:txBody>
      </p:sp>
    </p:spTree>
    <p:extLst>
      <p:ext uri="{BB962C8B-B14F-4D97-AF65-F5344CB8AC3E}">
        <p14:creationId xmlns:p14="http://schemas.microsoft.com/office/powerpoint/2010/main" val="2304351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t>
            </a:r>
            <a:r>
              <a:rPr lang="en-US" dirty="0">
                <a:solidFill>
                  <a:schemeClr val="accent1">
                    <a:lumMod val="60000"/>
                    <a:lumOff val="40000"/>
                  </a:schemeClr>
                </a:solidFill>
              </a:rPr>
              <a:t>all pregnant </a:t>
            </a:r>
            <a:r>
              <a:rPr lang="en-US" dirty="0" smtClean="0">
                <a:solidFill>
                  <a:schemeClr val="accent1">
                    <a:lumMod val="60000"/>
                    <a:lumOff val="40000"/>
                  </a:schemeClr>
                </a:solidFill>
              </a:rPr>
              <a:t>?</a:t>
            </a:r>
            <a:endParaRPr lang="en-US" dirty="0"/>
          </a:p>
        </p:txBody>
      </p:sp>
      <p:sp>
        <p:nvSpPr>
          <p:cNvPr id="3" name="Content Placeholder 2"/>
          <p:cNvSpPr>
            <a:spLocks noGrp="1"/>
          </p:cNvSpPr>
          <p:nvPr>
            <p:ph idx="1"/>
          </p:nvPr>
        </p:nvSpPr>
        <p:spPr/>
        <p:txBody>
          <a:bodyPr>
            <a:normAutofit/>
          </a:bodyPr>
          <a:lstStyle/>
          <a:p>
            <a:r>
              <a:rPr lang="en-US" sz="2400" dirty="0"/>
              <a:t>Treatment of iron deficiency that is initiated after diagnosis of iron deficiency anemia may be too late to prevent some adverse outcomes. </a:t>
            </a:r>
            <a:endParaRPr lang="en-US" sz="2400" dirty="0" smtClean="0"/>
          </a:p>
          <a:p>
            <a:r>
              <a:rPr lang="en-US" sz="2400" dirty="0" smtClean="0"/>
              <a:t>Correction </a:t>
            </a:r>
            <a:r>
              <a:rPr lang="en-US" sz="2400" dirty="0"/>
              <a:t>of iron deficiency before the third trimester is ideal, as iron-dependent neurogenesis is maximal during the third trimester and early neonatal life, and iron deficiency during this period has been associated with deficits in neurocognitive </a:t>
            </a:r>
            <a:r>
              <a:rPr lang="en-US" sz="2400" dirty="0" smtClean="0"/>
              <a:t>development. </a:t>
            </a:r>
            <a:endParaRPr lang="en-US" sz="2400" dirty="0"/>
          </a:p>
        </p:txBody>
      </p:sp>
    </p:spTree>
    <p:extLst>
      <p:ext uri="{BB962C8B-B14F-4D97-AF65-F5344CB8AC3E}">
        <p14:creationId xmlns:p14="http://schemas.microsoft.com/office/powerpoint/2010/main" val="1520470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anemia</a:t>
            </a:r>
            <a:endParaRPr lang="en-US" dirty="0"/>
          </a:p>
        </p:txBody>
      </p:sp>
      <p:sp>
        <p:nvSpPr>
          <p:cNvPr id="3" name="Content Placeholder 2"/>
          <p:cNvSpPr>
            <a:spLocks noGrp="1"/>
          </p:cNvSpPr>
          <p:nvPr>
            <p:ph idx="1"/>
          </p:nvPr>
        </p:nvSpPr>
        <p:spPr/>
        <p:txBody>
          <a:bodyPr>
            <a:normAutofit/>
          </a:bodyPr>
          <a:lstStyle/>
          <a:p>
            <a:r>
              <a:rPr lang="en-US" sz="2400" dirty="0" smtClean="0"/>
              <a:t>Women </a:t>
            </a:r>
            <a:r>
              <a:rPr lang="en-US" sz="2400" dirty="0"/>
              <a:t>with anemia are tested for likely causes</a:t>
            </a:r>
            <a:r>
              <a:rPr lang="en-US" sz="2400" dirty="0" smtClean="0"/>
              <a:t>.</a:t>
            </a:r>
          </a:p>
          <a:p>
            <a:r>
              <a:rPr lang="en-US" sz="2400" dirty="0" smtClean="0"/>
              <a:t> </a:t>
            </a:r>
            <a:r>
              <a:rPr lang="en-US" sz="2400" dirty="0"/>
              <a:t>The details of the evaluation will depend on the clinical history, red blood cell (RBC) indices, and other findings on the complete blood count (CBC)</a:t>
            </a:r>
            <a:r>
              <a:rPr lang="en-US" sz="2400" dirty="0" smtClean="0"/>
              <a:t>.</a:t>
            </a:r>
          </a:p>
          <a:p>
            <a:r>
              <a:rPr lang="en-US" sz="2400" dirty="0" smtClean="0"/>
              <a:t> </a:t>
            </a:r>
            <a:r>
              <a:rPr lang="en-US" sz="2400" dirty="0"/>
              <a:t>Physiologic anemia of pregnancy is a diagnosis of exclusion; thus, other causes of anemia must be eliminated before anemia is attributed to normal pregnancy physiology. </a:t>
            </a:r>
          </a:p>
        </p:txBody>
      </p:sp>
    </p:spTree>
    <p:extLst>
      <p:ext uri="{BB962C8B-B14F-4D97-AF65-F5344CB8AC3E}">
        <p14:creationId xmlns:p14="http://schemas.microsoft.com/office/powerpoint/2010/main" val="1967491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of </a:t>
            </a:r>
            <a:r>
              <a:rPr lang="en-US" dirty="0" smtClean="0"/>
              <a:t>anemia</a:t>
            </a:r>
            <a:br>
              <a:rPr lang="en-US" dirty="0" smtClean="0"/>
            </a:br>
            <a:r>
              <a:rPr lang="en-US" b="1" dirty="0"/>
              <a:t>Iron deficiency anemia</a:t>
            </a:r>
            <a:endParaRPr lang="en-US" dirty="0"/>
          </a:p>
        </p:txBody>
      </p:sp>
      <p:sp>
        <p:nvSpPr>
          <p:cNvPr id="3" name="Content Placeholder 2"/>
          <p:cNvSpPr>
            <a:spLocks noGrp="1"/>
          </p:cNvSpPr>
          <p:nvPr>
            <p:ph idx="1"/>
          </p:nvPr>
        </p:nvSpPr>
        <p:spPr/>
        <p:txBody>
          <a:bodyPr/>
          <a:lstStyle/>
          <a:p>
            <a:r>
              <a:rPr lang="en-US" dirty="0"/>
              <a:t>  All women with anemia should have prompt testing for iron deficiency because it is the most common cause of </a:t>
            </a:r>
            <a:r>
              <a:rPr lang="en-US" dirty="0" smtClean="0"/>
              <a:t>non physiologic </a:t>
            </a:r>
            <a:r>
              <a:rPr lang="en-US" dirty="0"/>
              <a:t>anemia in pregnancy</a:t>
            </a:r>
            <a:r>
              <a:rPr lang="en-US" dirty="0" smtClean="0"/>
              <a:t>.</a:t>
            </a:r>
          </a:p>
          <a:p>
            <a:r>
              <a:rPr lang="en-US" dirty="0" smtClean="0"/>
              <a:t> </a:t>
            </a:r>
            <a:r>
              <a:rPr lang="en-US" dirty="0" err="1"/>
              <a:t>Microcytosis</a:t>
            </a:r>
            <a:r>
              <a:rPr lang="en-US" dirty="0"/>
              <a:t> may be present, but </a:t>
            </a:r>
            <a:r>
              <a:rPr lang="en-US" dirty="0" err="1"/>
              <a:t>microcytosis</a:t>
            </a:r>
            <a:r>
              <a:rPr lang="en-US" dirty="0"/>
              <a:t> is a late finding of iron deficiency </a:t>
            </a:r>
            <a:r>
              <a:rPr lang="en-US" dirty="0" smtClean="0"/>
              <a:t> </a:t>
            </a:r>
            <a:r>
              <a:rPr lang="en-US" dirty="0"/>
              <a:t>and may also be caused by thalassemia. Thus, the absence of </a:t>
            </a:r>
            <a:r>
              <a:rPr lang="en-US" dirty="0" err="1"/>
              <a:t>microcytosis</a:t>
            </a:r>
            <a:r>
              <a:rPr lang="en-US" dirty="0"/>
              <a:t> does not eliminate the possibility of iron deficiency and the presence of </a:t>
            </a:r>
            <a:r>
              <a:rPr lang="en-US" dirty="0" err="1"/>
              <a:t>microcytosis</a:t>
            </a:r>
            <a:r>
              <a:rPr lang="en-US" dirty="0"/>
              <a:t> does not confirm it </a:t>
            </a:r>
          </a:p>
        </p:txBody>
      </p:sp>
    </p:spTree>
    <p:extLst>
      <p:ext uri="{BB962C8B-B14F-4D97-AF65-F5344CB8AC3E}">
        <p14:creationId xmlns:p14="http://schemas.microsoft.com/office/powerpoint/2010/main" val="1316381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4" y="1943624"/>
            <a:ext cx="7556313" cy="4336492"/>
          </a:xfrm>
        </p:spPr>
        <p:txBody>
          <a:bodyPr>
            <a:normAutofit/>
          </a:bodyPr>
          <a:lstStyle/>
          <a:p>
            <a:r>
              <a:rPr lang="en-US" dirty="0" smtClean="0"/>
              <a:t>most </a:t>
            </a:r>
            <a:r>
              <a:rPr lang="en-US" dirty="0"/>
              <a:t>women without comorbidities can be tested with a serum ferritin level alone. </a:t>
            </a:r>
            <a:endParaRPr lang="en-US" dirty="0" smtClean="0"/>
          </a:p>
          <a:p>
            <a:r>
              <a:rPr lang="en-US" dirty="0" smtClean="0"/>
              <a:t>ferritin </a:t>
            </a:r>
            <a:r>
              <a:rPr lang="en-US" dirty="0"/>
              <a:t>&lt;30 </a:t>
            </a:r>
            <a:r>
              <a:rPr lang="en-US" dirty="0" err="1"/>
              <a:t>ng</a:t>
            </a:r>
            <a:r>
              <a:rPr lang="en-US" dirty="0"/>
              <a:t>/mL </a:t>
            </a:r>
            <a:r>
              <a:rPr lang="en-US" dirty="0" smtClean="0"/>
              <a:t>sufficient </a:t>
            </a:r>
            <a:r>
              <a:rPr lang="en-US" dirty="0"/>
              <a:t>to confirm </a:t>
            </a:r>
            <a:r>
              <a:rPr lang="en-US" dirty="0" smtClean="0"/>
              <a:t> </a:t>
            </a:r>
            <a:r>
              <a:rPr lang="en-US" dirty="0"/>
              <a:t>iron deficiency</a:t>
            </a:r>
            <a:r>
              <a:rPr lang="en-US" dirty="0" smtClean="0"/>
              <a:t>;</a:t>
            </a:r>
          </a:p>
          <a:p>
            <a:r>
              <a:rPr lang="en-US" dirty="0" smtClean="0"/>
              <a:t> </a:t>
            </a:r>
            <a:r>
              <a:rPr lang="en-US" dirty="0"/>
              <a:t>ferritin </a:t>
            </a:r>
            <a:r>
              <a:rPr lang="en-US" dirty="0" smtClean="0"/>
              <a:t> ≥40 </a:t>
            </a:r>
            <a:r>
              <a:rPr lang="en-US" dirty="0" err="1"/>
              <a:t>ng</a:t>
            </a:r>
            <a:r>
              <a:rPr lang="en-US" dirty="0"/>
              <a:t>/mL </a:t>
            </a:r>
            <a:r>
              <a:rPr lang="en-US" dirty="0" smtClean="0"/>
              <a:t>sufficient </a:t>
            </a:r>
            <a:r>
              <a:rPr lang="en-US" dirty="0"/>
              <a:t>to eliminate </a:t>
            </a:r>
            <a:r>
              <a:rPr lang="en-US" dirty="0" smtClean="0"/>
              <a:t>iron </a:t>
            </a:r>
            <a:r>
              <a:rPr lang="en-US" dirty="0"/>
              <a:t>deficiency </a:t>
            </a:r>
            <a:endParaRPr lang="en-US" dirty="0" smtClean="0"/>
          </a:p>
          <a:p>
            <a:r>
              <a:rPr lang="en-US" dirty="0" smtClean="0"/>
              <a:t>Ferritin 30 </a:t>
            </a:r>
            <a:r>
              <a:rPr lang="en-US" dirty="0"/>
              <a:t>to 40 </a:t>
            </a:r>
            <a:r>
              <a:rPr lang="en-US" dirty="0" err="1"/>
              <a:t>ng</a:t>
            </a:r>
            <a:r>
              <a:rPr lang="en-US" dirty="0"/>
              <a:t>/</a:t>
            </a:r>
            <a:r>
              <a:rPr lang="en-US" dirty="0" err="1" smtClean="0"/>
              <a:t>mL.</a:t>
            </a:r>
            <a:r>
              <a:rPr lang="en-US" dirty="0" smtClean="0"/>
              <a:t> </a:t>
            </a:r>
            <a:r>
              <a:rPr lang="en-US" dirty="0"/>
              <a:t>, borderline </a:t>
            </a:r>
            <a:r>
              <a:rPr lang="en-US" dirty="0" smtClean="0"/>
              <a:t>:full </a:t>
            </a:r>
            <a:r>
              <a:rPr lang="en-US" dirty="0"/>
              <a:t>set of iron studies including </a:t>
            </a:r>
            <a:r>
              <a:rPr lang="en-US" dirty="0" smtClean="0"/>
              <a:t>:</a:t>
            </a:r>
          </a:p>
          <a:p>
            <a:pPr marL="0" indent="0">
              <a:lnSpc>
                <a:spcPct val="60000"/>
              </a:lnSpc>
              <a:buNone/>
            </a:pPr>
            <a:r>
              <a:rPr lang="en-US" dirty="0"/>
              <a:t> </a:t>
            </a:r>
            <a:r>
              <a:rPr lang="en-US" dirty="0" smtClean="0"/>
              <a:t>        serum </a:t>
            </a:r>
            <a:r>
              <a:rPr lang="en-US" dirty="0"/>
              <a:t>iron</a:t>
            </a:r>
            <a:r>
              <a:rPr lang="en-US" dirty="0" smtClean="0"/>
              <a:t>,</a:t>
            </a:r>
          </a:p>
          <a:p>
            <a:pPr marL="0" indent="0">
              <a:lnSpc>
                <a:spcPct val="60000"/>
              </a:lnSpc>
              <a:buNone/>
            </a:pPr>
            <a:r>
              <a:rPr lang="en-US" dirty="0"/>
              <a:t> </a:t>
            </a:r>
            <a:r>
              <a:rPr lang="en-US" dirty="0" smtClean="0"/>
              <a:t>       </a:t>
            </a:r>
            <a:r>
              <a:rPr lang="en-US" dirty="0"/>
              <a:t>total iron binding capacity (TIBC)</a:t>
            </a:r>
            <a:r>
              <a:rPr lang="en-US" dirty="0" smtClean="0"/>
              <a:t>,</a:t>
            </a:r>
          </a:p>
          <a:p>
            <a:pPr marL="0" indent="0">
              <a:lnSpc>
                <a:spcPct val="60000"/>
              </a:lnSpc>
              <a:buNone/>
            </a:pPr>
            <a:r>
              <a:rPr lang="en-US" dirty="0"/>
              <a:t> </a:t>
            </a:r>
            <a:r>
              <a:rPr lang="en-US" dirty="0" smtClean="0"/>
              <a:t>       </a:t>
            </a:r>
            <a:r>
              <a:rPr lang="en-US" dirty="0"/>
              <a:t>and calculation of transferrin saturation (TSAT). </a:t>
            </a:r>
          </a:p>
        </p:txBody>
      </p:sp>
      <p:sp>
        <p:nvSpPr>
          <p:cNvPr id="4" name="Title 1"/>
          <p:cNvSpPr>
            <a:spLocks noGrp="1"/>
          </p:cNvSpPr>
          <p:nvPr>
            <p:ph type="title"/>
          </p:nvPr>
        </p:nvSpPr>
        <p:spPr/>
        <p:txBody>
          <a:bodyPr/>
          <a:lstStyle/>
          <a:p>
            <a:r>
              <a:rPr lang="en-US" b="1" dirty="0"/>
              <a:t>Evaluation of</a:t>
            </a:r>
            <a:br>
              <a:rPr lang="en-US" b="1" dirty="0"/>
            </a:br>
            <a:r>
              <a:rPr lang="en-US" b="1" dirty="0"/>
              <a:t>Iron deficiency anemia</a:t>
            </a:r>
            <a:endParaRPr lang="en-US" dirty="0"/>
          </a:p>
        </p:txBody>
      </p:sp>
    </p:spTree>
    <p:extLst>
      <p:ext uri="{BB962C8B-B14F-4D97-AF65-F5344CB8AC3E}">
        <p14:creationId xmlns:p14="http://schemas.microsoft.com/office/powerpoint/2010/main" val="3676624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Evaluation </a:t>
            </a:r>
            <a:r>
              <a:rPr lang="en-US" b="1" dirty="0" smtClean="0"/>
              <a:t>of other </a:t>
            </a:r>
            <a:r>
              <a:rPr lang="en-US" b="1" dirty="0"/>
              <a:t>anemia</a:t>
            </a:r>
            <a:br>
              <a:rPr lang="en-US" b="1" dirty="0"/>
            </a:br>
            <a:endParaRPr lang="en-US" b="1" dirty="0"/>
          </a:p>
        </p:txBody>
      </p:sp>
      <p:sp>
        <p:nvSpPr>
          <p:cNvPr id="3" name="Content Placeholder 2"/>
          <p:cNvSpPr>
            <a:spLocks noGrp="1"/>
          </p:cNvSpPr>
          <p:nvPr>
            <p:ph idx="1"/>
          </p:nvPr>
        </p:nvSpPr>
        <p:spPr>
          <a:xfrm>
            <a:off x="498474" y="1600200"/>
            <a:ext cx="7556313" cy="4525963"/>
          </a:xfrm>
        </p:spPr>
        <p:txBody>
          <a:bodyPr>
            <a:normAutofit fontScale="92500"/>
          </a:bodyPr>
          <a:lstStyle/>
          <a:p>
            <a:r>
              <a:rPr lang="en-US" dirty="0"/>
              <a:t>I</a:t>
            </a:r>
            <a:r>
              <a:rPr lang="en-US" dirty="0" smtClean="0"/>
              <a:t>f </a:t>
            </a:r>
            <a:r>
              <a:rPr lang="en-US" dirty="0"/>
              <a:t>there are any features of the anemia that suggest another condition or if testing for iron deficiency is negative </a:t>
            </a:r>
            <a:r>
              <a:rPr lang="en-US" dirty="0" smtClean="0"/>
              <a:t>:</a:t>
            </a:r>
            <a:endParaRPr lang="en-US" dirty="0"/>
          </a:p>
          <a:p>
            <a:r>
              <a:rPr lang="en-US" dirty="0" smtClean="0"/>
              <a:t>Extreme </a:t>
            </a:r>
            <a:r>
              <a:rPr lang="en-US" dirty="0" err="1"/>
              <a:t>microcytosis</a:t>
            </a:r>
            <a:r>
              <a:rPr lang="en-US" dirty="0"/>
              <a:t> </a:t>
            </a:r>
            <a:r>
              <a:rPr lang="en-US" dirty="0" smtClean="0"/>
              <a:t>( MCV </a:t>
            </a:r>
            <a:r>
              <a:rPr lang="en-US" dirty="0"/>
              <a:t>&lt;80 </a:t>
            </a:r>
            <a:r>
              <a:rPr lang="en-US" dirty="0" err="1"/>
              <a:t>fL</a:t>
            </a:r>
            <a:r>
              <a:rPr lang="en-US" dirty="0"/>
              <a:t>), suggestive of thalassemia</a:t>
            </a:r>
          </a:p>
          <a:p>
            <a:r>
              <a:rPr lang="en-US" dirty="0" err="1" smtClean="0"/>
              <a:t>Macrocytosis</a:t>
            </a:r>
            <a:r>
              <a:rPr lang="en-US" dirty="0" smtClean="0"/>
              <a:t> (</a:t>
            </a:r>
            <a:r>
              <a:rPr lang="en-US" dirty="0"/>
              <a:t>MCV &gt;100 </a:t>
            </a:r>
            <a:r>
              <a:rPr lang="en-US" dirty="0" err="1"/>
              <a:t>fL</a:t>
            </a:r>
            <a:r>
              <a:rPr lang="en-US" dirty="0" smtClean="0"/>
              <a:t>), </a:t>
            </a:r>
            <a:r>
              <a:rPr lang="en-US" dirty="0"/>
              <a:t>suggestive of vitamin B12 or </a:t>
            </a:r>
            <a:r>
              <a:rPr lang="en-US" dirty="0" err="1"/>
              <a:t>folate</a:t>
            </a:r>
            <a:r>
              <a:rPr lang="en-US" dirty="0"/>
              <a:t> deficiency or </a:t>
            </a:r>
            <a:r>
              <a:rPr lang="en-US" dirty="0" err="1"/>
              <a:t>reticulocytosis</a:t>
            </a:r>
            <a:r>
              <a:rPr lang="en-US" dirty="0"/>
              <a:t> due to hemolysis</a:t>
            </a:r>
          </a:p>
          <a:p>
            <a:r>
              <a:rPr lang="en-US" dirty="0" smtClean="0"/>
              <a:t>Other </a:t>
            </a:r>
            <a:r>
              <a:rPr lang="en-US" dirty="0" err="1"/>
              <a:t>cytopenias</a:t>
            </a:r>
            <a:r>
              <a:rPr lang="en-US" dirty="0"/>
              <a:t> such as thrombocytopenia or neutropenia</a:t>
            </a:r>
          </a:p>
          <a:p>
            <a:r>
              <a:rPr lang="en-US" dirty="0" smtClean="0"/>
              <a:t>Abnormally </a:t>
            </a:r>
            <a:r>
              <a:rPr lang="en-US" dirty="0"/>
              <a:t>high white blood cell (WBC) count or platelet count</a:t>
            </a:r>
          </a:p>
          <a:p>
            <a:r>
              <a:rPr lang="en-US" dirty="0" smtClean="0"/>
              <a:t>Abnormal </a:t>
            </a:r>
            <a:r>
              <a:rPr lang="en-US" dirty="0"/>
              <a:t>RBC or WBC morphologies</a:t>
            </a:r>
          </a:p>
          <a:p>
            <a:r>
              <a:rPr lang="en-US" dirty="0" smtClean="0"/>
              <a:t>Failure </a:t>
            </a:r>
            <a:r>
              <a:rPr lang="en-US" dirty="0"/>
              <a:t>of the anemia to correct with iron supplementation</a:t>
            </a:r>
          </a:p>
          <a:p>
            <a:endParaRPr lang="en-US" dirty="0"/>
          </a:p>
        </p:txBody>
      </p:sp>
    </p:spTree>
    <p:extLst>
      <p:ext uri="{BB962C8B-B14F-4D97-AF65-F5344CB8AC3E}">
        <p14:creationId xmlns:p14="http://schemas.microsoft.com/office/powerpoint/2010/main" val="1474769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lstStyle/>
          <a:p>
            <a:r>
              <a:rPr lang="en-US" dirty="0"/>
              <a:t>health of both the mother and the child can be affected by anemia during pregnancy. Thus, identifying, preventing, and treating anemia in pregnancy is likely beneficial, </a:t>
            </a:r>
            <a:endParaRPr lang="en-US" dirty="0" smtClean="0"/>
          </a:p>
          <a:p>
            <a:r>
              <a:rPr lang="en-US" b="1" dirty="0"/>
              <a:t>Prevention of iron deficiency</a:t>
            </a:r>
            <a:r>
              <a:rPr lang="en-US" dirty="0"/>
              <a:t>  </a:t>
            </a:r>
            <a:endParaRPr lang="en-US" dirty="0" smtClean="0"/>
          </a:p>
          <a:p>
            <a:r>
              <a:rPr lang="en-US" b="1" dirty="0"/>
              <a:t>Treatment of iron deficiency</a:t>
            </a:r>
            <a:r>
              <a:rPr lang="en-US" dirty="0"/>
              <a:t>  </a:t>
            </a:r>
          </a:p>
        </p:txBody>
      </p:sp>
    </p:spTree>
    <p:extLst>
      <p:ext uri="{BB962C8B-B14F-4D97-AF65-F5344CB8AC3E}">
        <p14:creationId xmlns:p14="http://schemas.microsoft.com/office/powerpoint/2010/main" val="3864471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Prevention of iron deficiency</a:t>
            </a:r>
            <a:r>
              <a:rPr lang="en-US" dirty="0"/>
              <a:t>  </a:t>
            </a:r>
          </a:p>
        </p:txBody>
      </p:sp>
      <p:sp>
        <p:nvSpPr>
          <p:cNvPr id="3" name="Content Placeholder 2"/>
          <p:cNvSpPr>
            <a:spLocks noGrp="1"/>
          </p:cNvSpPr>
          <p:nvPr>
            <p:ph idx="1"/>
          </p:nvPr>
        </p:nvSpPr>
        <p:spPr/>
        <p:txBody>
          <a:bodyPr/>
          <a:lstStyle/>
          <a:p>
            <a:r>
              <a:rPr lang="en-US" dirty="0"/>
              <a:t>A</a:t>
            </a:r>
            <a:r>
              <a:rPr lang="en-US" dirty="0" smtClean="0"/>
              <a:t>ll </a:t>
            </a:r>
            <a:r>
              <a:rPr lang="en-US" dirty="0"/>
              <a:t>pregnant women begin a 30 mg/day iron supplement at the first prenatal </a:t>
            </a:r>
            <a:r>
              <a:rPr lang="en-US" dirty="0" smtClean="0"/>
              <a:t>visit .</a:t>
            </a:r>
          </a:p>
          <a:p>
            <a:r>
              <a:rPr lang="en-US" dirty="0"/>
              <a:t>This corresponds approximately to the amount of iron in most iron-containing prenatal vitamins.</a:t>
            </a:r>
          </a:p>
          <a:p>
            <a:r>
              <a:rPr lang="en-US" dirty="0"/>
              <a:t>For women who are intolerant of the iron in prenatal vitamins, it may be possible to take prenatal vitamins without iron and to supplement with oral iron supplements on an every-other-day basis (typical dose, 60 mg once every other day or 60 mg once daily on Monday, Wednesday, and Friday). </a:t>
            </a:r>
          </a:p>
        </p:txBody>
      </p:sp>
    </p:spTree>
    <p:extLst>
      <p:ext uri="{BB962C8B-B14F-4D97-AF65-F5344CB8AC3E}">
        <p14:creationId xmlns:p14="http://schemas.microsoft.com/office/powerpoint/2010/main" val="3806354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 </a:t>
            </a:r>
            <a:r>
              <a:rPr lang="en-US" b="1" dirty="0" smtClean="0"/>
              <a:t>ANEMIA</a:t>
            </a:r>
            <a:endParaRPr lang="en-US" dirty="0"/>
          </a:p>
        </p:txBody>
      </p:sp>
      <p:sp>
        <p:nvSpPr>
          <p:cNvPr id="3" name="Content Placeholder 2"/>
          <p:cNvSpPr>
            <a:spLocks noGrp="1"/>
          </p:cNvSpPr>
          <p:nvPr>
            <p:ph idx="1"/>
          </p:nvPr>
        </p:nvSpPr>
        <p:spPr>
          <a:xfrm>
            <a:off x="498474" y="1605552"/>
            <a:ext cx="7556313" cy="4144963"/>
          </a:xfrm>
        </p:spPr>
        <p:txBody>
          <a:bodyPr>
            <a:noAutofit/>
          </a:bodyPr>
          <a:lstStyle/>
          <a:p>
            <a:r>
              <a:rPr lang="en-US" sz="2400" dirty="0"/>
              <a:t>The World Health Organization (WHO) and </a:t>
            </a:r>
            <a:r>
              <a:rPr lang="en-US" sz="2400" dirty="0" smtClean="0"/>
              <a:t>(</a:t>
            </a:r>
            <a:r>
              <a:rPr lang="en-US" sz="2400" dirty="0"/>
              <a:t>ACOG) define anemia in pregnancy as </a:t>
            </a:r>
            <a:r>
              <a:rPr lang="en-US" sz="2400" dirty="0" smtClean="0"/>
              <a:t>follows:</a:t>
            </a:r>
            <a:endParaRPr lang="en-US" sz="2400" dirty="0"/>
          </a:p>
          <a:p>
            <a:r>
              <a:rPr lang="en-US" sz="2400" b="1" dirty="0" smtClean="0"/>
              <a:t>First </a:t>
            </a:r>
            <a:r>
              <a:rPr lang="en-US" sz="2400" b="1" dirty="0"/>
              <a:t>trimester</a:t>
            </a:r>
            <a:r>
              <a:rPr lang="en-US" sz="2400" dirty="0"/>
              <a:t> – Hemoglobin &lt;11 g/</a:t>
            </a:r>
            <a:r>
              <a:rPr lang="en-US" sz="2400" dirty="0" err="1"/>
              <a:t>dL</a:t>
            </a:r>
            <a:r>
              <a:rPr lang="en-US" sz="2400" dirty="0"/>
              <a:t> </a:t>
            </a:r>
            <a:r>
              <a:rPr lang="en-US" sz="2400" dirty="0" smtClean="0"/>
              <a:t>( </a:t>
            </a:r>
            <a:r>
              <a:rPr lang="en-US" sz="2400" dirty="0"/>
              <a:t>hematocrit &lt;33 percent</a:t>
            </a:r>
            <a:r>
              <a:rPr lang="en-US" sz="2400" dirty="0" smtClean="0"/>
              <a:t>)</a:t>
            </a:r>
            <a:endParaRPr lang="ar-IQ" sz="2400" dirty="0" smtClean="0"/>
          </a:p>
          <a:p>
            <a:r>
              <a:rPr lang="en-US" sz="2400" b="1" dirty="0" smtClean="0"/>
              <a:t>Second </a:t>
            </a:r>
            <a:r>
              <a:rPr lang="en-US" sz="2400" b="1" dirty="0"/>
              <a:t>trimester</a:t>
            </a:r>
            <a:r>
              <a:rPr lang="en-US" sz="2400" dirty="0"/>
              <a:t> – Hemoglobin &lt;10.5 g/</a:t>
            </a:r>
            <a:r>
              <a:rPr lang="en-US" sz="2400" dirty="0" err="1"/>
              <a:t>dL</a:t>
            </a:r>
            <a:r>
              <a:rPr lang="en-US" sz="2400" dirty="0"/>
              <a:t> </a:t>
            </a:r>
            <a:r>
              <a:rPr lang="en-US" sz="2400" dirty="0" smtClean="0"/>
              <a:t>(hematocrit </a:t>
            </a:r>
            <a:r>
              <a:rPr lang="en-US" sz="2400" dirty="0"/>
              <a:t>&lt;31 or 32 percent)</a:t>
            </a:r>
          </a:p>
          <a:p>
            <a:r>
              <a:rPr lang="en-US" sz="2400" b="1" dirty="0" smtClean="0"/>
              <a:t>Third </a:t>
            </a:r>
            <a:r>
              <a:rPr lang="en-US" sz="2400" b="1" dirty="0"/>
              <a:t>trimester</a:t>
            </a:r>
            <a:r>
              <a:rPr lang="en-US" sz="2400" dirty="0"/>
              <a:t> – Hemoglobin level &lt;10.5 to 11 g/</a:t>
            </a:r>
            <a:r>
              <a:rPr lang="en-US" sz="2400" dirty="0" err="1"/>
              <a:t>dL</a:t>
            </a:r>
            <a:r>
              <a:rPr lang="en-US" sz="2400" dirty="0"/>
              <a:t> </a:t>
            </a:r>
            <a:r>
              <a:rPr lang="en-US" sz="2400" dirty="0" smtClean="0"/>
              <a:t>(hematocrit </a:t>
            </a:r>
            <a:r>
              <a:rPr lang="en-US" sz="2400" dirty="0"/>
              <a:t>&lt;33 percent)</a:t>
            </a:r>
          </a:p>
          <a:p>
            <a:r>
              <a:rPr lang="en-US" sz="2400" b="1" dirty="0" smtClean="0"/>
              <a:t>Postpartum</a:t>
            </a:r>
            <a:r>
              <a:rPr lang="en-US" sz="2400" dirty="0"/>
              <a:t> – Hemoglobin 10 g/</a:t>
            </a:r>
            <a:r>
              <a:rPr lang="en-US" sz="2400" dirty="0" err="1"/>
              <a:t>dL</a:t>
            </a:r>
            <a:r>
              <a:rPr lang="en-US" sz="2400" dirty="0"/>
              <a:t> </a:t>
            </a:r>
            <a:r>
              <a:rPr lang="en-US" sz="2400" dirty="0" smtClean="0"/>
              <a:t>(hematocrit </a:t>
            </a:r>
            <a:r>
              <a:rPr lang="en-US" sz="2400" dirty="0"/>
              <a:t>&lt;30 percent)</a:t>
            </a:r>
          </a:p>
          <a:p>
            <a:endParaRPr lang="en-US" sz="2400" dirty="0"/>
          </a:p>
        </p:txBody>
      </p:sp>
    </p:spTree>
    <p:extLst>
      <p:ext uri="{BB962C8B-B14F-4D97-AF65-F5344CB8AC3E}">
        <p14:creationId xmlns:p14="http://schemas.microsoft.com/office/powerpoint/2010/main" val="28575064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31274"/>
            <a:ext cx="7556313" cy="1116106"/>
          </a:xfrm>
        </p:spPr>
        <p:txBody>
          <a:bodyPr/>
          <a:lstStyle/>
          <a:p>
            <a:r>
              <a:rPr lang="en-US" b="1" dirty="0"/>
              <a:t>Treatment of iron deficiency</a:t>
            </a:r>
            <a:r>
              <a:rPr lang="en-US" dirty="0"/>
              <a:t>  </a:t>
            </a:r>
          </a:p>
        </p:txBody>
      </p:sp>
      <p:sp>
        <p:nvSpPr>
          <p:cNvPr id="3" name="Content Placeholder 2"/>
          <p:cNvSpPr>
            <a:spLocks noGrp="1"/>
          </p:cNvSpPr>
          <p:nvPr>
            <p:ph idx="1"/>
          </p:nvPr>
        </p:nvSpPr>
        <p:spPr>
          <a:xfrm>
            <a:off x="498474" y="1063868"/>
            <a:ext cx="7556313" cy="4144963"/>
          </a:xfrm>
        </p:spPr>
        <p:txBody>
          <a:bodyPr>
            <a:noAutofit/>
          </a:bodyPr>
          <a:lstStyle/>
          <a:p>
            <a:r>
              <a:rPr lang="en-US" sz="2200" dirty="0"/>
              <a:t>The standard treatment for uncomplicated iron deficiency (regardless of hemoglobin level) is administration of iron at doses higher than found in prenatal vitamins. </a:t>
            </a:r>
            <a:endParaRPr lang="en-US" sz="2200" dirty="0" smtClean="0"/>
          </a:p>
          <a:p>
            <a:r>
              <a:rPr lang="en-US" sz="2200" dirty="0" smtClean="0"/>
              <a:t>Antenatal </a:t>
            </a:r>
            <a:r>
              <a:rPr lang="en-US" sz="2200" dirty="0"/>
              <a:t>maternal treatment with iron results in an increase in the hemoglobin level in approximately two weeks </a:t>
            </a:r>
            <a:endParaRPr lang="en-US" sz="2200" dirty="0" smtClean="0"/>
          </a:p>
          <a:p>
            <a:r>
              <a:rPr lang="en-US" sz="2200" dirty="0"/>
              <a:t>For women with severe anemia for whom this two-week delay would be expected to result in significant morbidity, transfusion and/or referral to a specialist </a:t>
            </a:r>
            <a:r>
              <a:rPr lang="en-US" sz="2200" dirty="0" smtClean="0"/>
              <a:t>(</a:t>
            </a:r>
            <a:r>
              <a:rPr lang="en-US" sz="2200" dirty="0" err="1"/>
              <a:t>eg</a:t>
            </a:r>
            <a:r>
              <a:rPr lang="en-US" sz="2200" dirty="0"/>
              <a:t>, hematologist) may be </a:t>
            </a:r>
            <a:r>
              <a:rPr lang="en-US" sz="2200" dirty="0" smtClean="0"/>
              <a:t>appropriate.</a:t>
            </a:r>
          </a:p>
          <a:p>
            <a:r>
              <a:rPr lang="en-US" sz="2200" dirty="0" smtClean="0"/>
              <a:t> </a:t>
            </a:r>
            <a:r>
              <a:rPr lang="en-US" sz="2200" dirty="0"/>
              <a:t>We reserve transfusion for those who have significant symptoms associated with severe anemia or those for whom transfusion is indicated for other reasons </a:t>
            </a:r>
            <a:r>
              <a:rPr lang="en-US" sz="2200" dirty="0" smtClean="0"/>
              <a:t>.</a:t>
            </a:r>
            <a:endParaRPr lang="en-US" sz="2200" dirty="0"/>
          </a:p>
        </p:txBody>
      </p:sp>
    </p:spTree>
    <p:extLst>
      <p:ext uri="{BB962C8B-B14F-4D97-AF65-F5344CB8AC3E}">
        <p14:creationId xmlns:p14="http://schemas.microsoft.com/office/powerpoint/2010/main" val="3153337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Oral and intravenous iron formulations</a:t>
            </a:r>
            <a:r>
              <a:rPr lang="en-US" dirty="0"/>
              <a:t>  </a:t>
            </a:r>
          </a:p>
        </p:txBody>
      </p:sp>
      <p:sp>
        <p:nvSpPr>
          <p:cNvPr id="3" name="Content Placeholder 2"/>
          <p:cNvSpPr>
            <a:spLocks noGrp="1"/>
          </p:cNvSpPr>
          <p:nvPr>
            <p:ph idx="1"/>
          </p:nvPr>
        </p:nvSpPr>
        <p:spPr/>
        <p:txBody>
          <a:bodyPr>
            <a:noAutofit/>
          </a:bodyPr>
          <a:lstStyle/>
          <a:p>
            <a:r>
              <a:rPr lang="en-US" sz="2400" dirty="0"/>
              <a:t>Oral and intravenous iron are both effective for replenishing iron </a:t>
            </a:r>
            <a:r>
              <a:rPr lang="en-US" sz="2400" dirty="0" smtClean="0"/>
              <a:t>stores</a:t>
            </a:r>
          </a:p>
          <a:p>
            <a:r>
              <a:rPr lang="en-US" sz="2400" dirty="0" smtClean="0"/>
              <a:t> </a:t>
            </a:r>
            <a:r>
              <a:rPr lang="en-US" sz="2400" dirty="0"/>
              <a:t>We generally use oral iron for most women with iron deficiency who can tolerate it, and for all women being treated during the first trimester</a:t>
            </a:r>
            <a:r>
              <a:rPr lang="en-US" sz="2400" dirty="0" smtClean="0"/>
              <a:t>.</a:t>
            </a:r>
          </a:p>
          <a:p>
            <a:r>
              <a:rPr lang="en-US" sz="2400" dirty="0" smtClean="0"/>
              <a:t> </a:t>
            </a:r>
            <a:r>
              <a:rPr lang="en-US" sz="2400" dirty="0"/>
              <a:t>We give intravenous iron to women who cannot tolerate oral iron; those who have severe anemia, especially later in the pregnancy; and those for whom oral iron does not effectively increase the hemoglobin and/or ferritin levels </a:t>
            </a:r>
            <a:endParaRPr lang="en-US" sz="2400" dirty="0" smtClean="0"/>
          </a:p>
        </p:txBody>
      </p:sp>
    </p:spTree>
    <p:extLst>
      <p:ext uri="{BB962C8B-B14F-4D97-AF65-F5344CB8AC3E}">
        <p14:creationId xmlns:p14="http://schemas.microsoft.com/office/powerpoint/2010/main" val="2607526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Three meta-analyses published in 2018 to 2019 evaluated the benefits and risks of oral versus intravenous iron </a:t>
            </a:r>
          </a:p>
        </p:txBody>
      </p:sp>
      <p:sp>
        <p:nvSpPr>
          <p:cNvPr id="3" name="Content Placeholder 2"/>
          <p:cNvSpPr>
            <a:spLocks noGrp="1"/>
          </p:cNvSpPr>
          <p:nvPr>
            <p:ph idx="1"/>
          </p:nvPr>
        </p:nvSpPr>
        <p:spPr>
          <a:xfrm>
            <a:off x="176397" y="1981200"/>
            <a:ext cx="8731671" cy="4651875"/>
          </a:xfrm>
        </p:spPr>
        <p:txBody>
          <a:bodyPr>
            <a:noAutofit/>
          </a:bodyPr>
          <a:lstStyle/>
          <a:p>
            <a:r>
              <a:rPr lang="en-US" sz="2200" dirty="0"/>
              <a:t>iron supplementation by either route (oral or intravenous) increased the hemoglobin and ferritin levels; compared with oral iron, </a:t>
            </a:r>
            <a:r>
              <a:rPr lang="en-US" sz="2200" dirty="0">
                <a:solidFill>
                  <a:schemeClr val="accent5"/>
                </a:solidFill>
              </a:rPr>
              <a:t>intravenous iron </a:t>
            </a:r>
            <a:r>
              <a:rPr lang="en-US" sz="2200" dirty="0"/>
              <a:t>was associated with a </a:t>
            </a:r>
            <a:r>
              <a:rPr lang="en-US" sz="2200" dirty="0">
                <a:solidFill>
                  <a:srgbClr val="F7901E"/>
                </a:solidFill>
              </a:rPr>
              <a:t>higher hemoglobin </a:t>
            </a:r>
            <a:r>
              <a:rPr lang="en-US" sz="2200" dirty="0"/>
              <a:t>level following therapy </a:t>
            </a:r>
          </a:p>
          <a:p>
            <a:r>
              <a:rPr lang="en-US" sz="2200" dirty="0" smtClean="0"/>
              <a:t>intravenous </a:t>
            </a:r>
            <a:r>
              <a:rPr lang="en-US" sz="2200" dirty="0"/>
              <a:t>iron was associated with </a:t>
            </a:r>
            <a:r>
              <a:rPr lang="en-US" sz="2200" dirty="0">
                <a:solidFill>
                  <a:srgbClr val="F7901E"/>
                </a:solidFill>
              </a:rPr>
              <a:t>higher neonatal birth weight </a:t>
            </a:r>
            <a:r>
              <a:rPr lang="en-US" sz="2200" dirty="0"/>
              <a:t>(WMD 69 grams; 95% CI 12-127 grams) and higher neonatal ferritin levels (WMD, 21 </a:t>
            </a:r>
            <a:r>
              <a:rPr lang="en-US" sz="2200" dirty="0" err="1"/>
              <a:t>ng</a:t>
            </a:r>
            <a:r>
              <a:rPr lang="en-US" sz="2200" dirty="0"/>
              <a:t>/mL; 95% CI 6-37 </a:t>
            </a:r>
            <a:r>
              <a:rPr lang="en-US" sz="2200" dirty="0" err="1"/>
              <a:t>ng</a:t>
            </a:r>
            <a:r>
              <a:rPr lang="en-US" sz="2200" dirty="0"/>
              <a:t>/mL) </a:t>
            </a:r>
            <a:r>
              <a:rPr lang="en-US" sz="2200" dirty="0" smtClean="0"/>
              <a:t>.</a:t>
            </a:r>
          </a:p>
          <a:p>
            <a:r>
              <a:rPr lang="en-US" sz="2200" dirty="0" smtClean="0"/>
              <a:t> </a:t>
            </a:r>
            <a:r>
              <a:rPr lang="en-US" sz="2200" dirty="0"/>
              <a:t>All of the analyses found that adverse effects and discontinuation of therapy were less frequent with intravenous iron </a:t>
            </a:r>
          </a:p>
        </p:txBody>
      </p:sp>
    </p:spTree>
    <p:extLst>
      <p:ext uri="{BB962C8B-B14F-4D97-AF65-F5344CB8AC3E}">
        <p14:creationId xmlns:p14="http://schemas.microsoft.com/office/powerpoint/2010/main" val="2286069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Oral iron is safe, inexpensive, and readily available. For many women, this is adequate therapy. </a:t>
            </a:r>
            <a:r>
              <a:rPr lang="en-US" dirty="0">
                <a:hlinkClick r:id="rId2"/>
              </a:rPr>
              <a:t>Ferrous sulfate</a:t>
            </a:r>
            <a:r>
              <a:rPr lang="en-US" dirty="0"/>
              <a:t> (FS) is the most commonly prescribed oral formulation. It is inexpensive and, when tolerated, </a:t>
            </a:r>
            <a:r>
              <a:rPr lang="en-US" dirty="0" smtClean="0"/>
              <a:t>effective.</a:t>
            </a:r>
          </a:p>
          <a:p>
            <a:r>
              <a:rPr lang="en-US" dirty="0" smtClean="0"/>
              <a:t> </a:t>
            </a:r>
            <a:r>
              <a:rPr lang="en-US" dirty="0"/>
              <a:t>Up to 70 percent of those to whom it is prescribed report significant gastrointestinal perturbation, </a:t>
            </a:r>
            <a:endParaRPr lang="en-US" dirty="0" smtClean="0"/>
          </a:p>
          <a:p>
            <a:r>
              <a:rPr lang="en-US" dirty="0"/>
              <a:t>Recommended doses of oral iron range from 40 to 200 mg elemental iron per day We agree with this dose range and often administer 60 mg of elemental iron </a:t>
            </a:r>
          </a:p>
        </p:txBody>
      </p:sp>
      <p:sp>
        <p:nvSpPr>
          <p:cNvPr id="4" name="Title 1"/>
          <p:cNvSpPr>
            <a:spLocks noGrp="1"/>
          </p:cNvSpPr>
          <p:nvPr>
            <p:ph type="title"/>
          </p:nvPr>
        </p:nvSpPr>
        <p:spPr/>
        <p:txBody>
          <a:bodyPr/>
          <a:lstStyle/>
          <a:p>
            <a:r>
              <a:rPr lang="en-US" b="1" dirty="0"/>
              <a:t>Oral </a:t>
            </a:r>
            <a:r>
              <a:rPr lang="en-US" b="1" dirty="0" smtClean="0"/>
              <a:t>iron </a:t>
            </a:r>
            <a:r>
              <a:rPr lang="en-US" b="1" dirty="0"/>
              <a:t>formulations</a:t>
            </a:r>
            <a:r>
              <a:rPr lang="en-US" dirty="0"/>
              <a:t>  </a:t>
            </a:r>
          </a:p>
        </p:txBody>
      </p:sp>
    </p:spTree>
    <p:extLst>
      <p:ext uri="{BB962C8B-B14F-4D97-AF65-F5344CB8AC3E}">
        <p14:creationId xmlns:p14="http://schemas.microsoft.com/office/powerpoint/2010/main" val="1887462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W</a:t>
            </a:r>
            <a:r>
              <a:rPr lang="en-US" dirty="0" smtClean="0"/>
              <a:t>e </a:t>
            </a:r>
            <a:r>
              <a:rPr lang="en-US" dirty="0"/>
              <a:t>provide the dose every other day (or, on Monday, Wednesday, and Friday) rather than daily, based on evidence that alternate-day dosing results in improved absorption of oral iron as well as improved </a:t>
            </a:r>
            <a:r>
              <a:rPr lang="en-US" dirty="0" smtClean="0"/>
              <a:t>tolerability</a:t>
            </a:r>
          </a:p>
          <a:p>
            <a:r>
              <a:rPr lang="en-US" dirty="0" smtClean="0"/>
              <a:t> </a:t>
            </a:r>
            <a:r>
              <a:rPr lang="en-US" dirty="0"/>
              <a:t>Compared with more frequent dosing (such as once daily or three times per day), alternate-day dosing improves iron absorption and reduces gastrointestinal adverse effects in non-pregnant women </a:t>
            </a:r>
          </a:p>
          <a:p>
            <a:r>
              <a:rPr lang="en-US" dirty="0" smtClean="0"/>
              <a:t> </a:t>
            </a:r>
            <a:r>
              <a:rPr lang="en-US" dirty="0"/>
              <a:t>Absorption may be improved by taking vitamin C concurrently with iron and/or avoiding coffee, tea, and milk at the time </a:t>
            </a:r>
          </a:p>
        </p:txBody>
      </p:sp>
      <p:sp>
        <p:nvSpPr>
          <p:cNvPr id="4" name="Title 1"/>
          <p:cNvSpPr>
            <a:spLocks noGrp="1"/>
          </p:cNvSpPr>
          <p:nvPr>
            <p:ph type="title"/>
          </p:nvPr>
        </p:nvSpPr>
        <p:spPr/>
        <p:txBody>
          <a:bodyPr/>
          <a:lstStyle/>
          <a:p>
            <a:r>
              <a:rPr lang="en-US" b="1" dirty="0"/>
              <a:t>Oral </a:t>
            </a:r>
            <a:r>
              <a:rPr lang="en-US" b="1" dirty="0" smtClean="0"/>
              <a:t>iron </a:t>
            </a:r>
            <a:r>
              <a:rPr lang="en-US" b="1" dirty="0"/>
              <a:t>formulations</a:t>
            </a:r>
            <a:r>
              <a:rPr lang="en-US" dirty="0"/>
              <a:t>  </a:t>
            </a:r>
          </a:p>
        </p:txBody>
      </p:sp>
    </p:spTree>
    <p:extLst>
      <p:ext uri="{BB962C8B-B14F-4D97-AF65-F5344CB8AC3E}">
        <p14:creationId xmlns:p14="http://schemas.microsoft.com/office/powerpoint/2010/main" val="2489628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Adverse effects</a:t>
            </a:r>
            <a:r>
              <a:rPr lang="en-US" dirty="0"/>
              <a:t> </a:t>
            </a:r>
            <a:r>
              <a:rPr lang="en-US" dirty="0" smtClean="0"/>
              <a:t>of </a:t>
            </a:r>
            <a:r>
              <a:rPr lang="en-US" b="1" dirty="0" smtClean="0"/>
              <a:t>Oral </a:t>
            </a:r>
            <a:r>
              <a:rPr lang="en-US" b="1" dirty="0"/>
              <a:t>iron formulations</a:t>
            </a:r>
            <a:r>
              <a:rPr lang="en-US" dirty="0"/>
              <a:t>  </a:t>
            </a:r>
          </a:p>
        </p:txBody>
      </p:sp>
      <p:sp>
        <p:nvSpPr>
          <p:cNvPr id="3" name="Content Placeholder 2"/>
          <p:cNvSpPr>
            <a:spLocks noGrp="1"/>
          </p:cNvSpPr>
          <p:nvPr>
            <p:ph idx="1"/>
          </p:nvPr>
        </p:nvSpPr>
        <p:spPr/>
        <p:txBody>
          <a:bodyPr>
            <a:normAutofit/>
          </a:bodyPr>
          <a:lstStyle/>
          <a:p>
            <a:r>
              <a:rPr lang="en-US" dirty="0" smtClean="0"/>
              <a:t>gastrointestinal </a:t>
            </a:r>
            <a:r>
              <a:rPr lang="en-US" dirty="0"/>
              <a:t>side effects including metallic taste, gastric irritation, nausea, diarrhea, and/or constipation; </a:t>
            </a:r>
            <a:endParaRPr lang="en-US" dirty="0" smtClean="0"/>
          </a:p>
          <a:p>
            <a:r>
              <a:rPr lang="en-US" dirty="0"/>
              <a:t>Options to improve tolerability include extending the interval between doses, switching to a liquid that can be more easily titrated, or switching to intravenous iron (if in the second or third trimester) </a:t>
            </a:r>
            <a:r>
              <a:rPr lang="en-US" dirty="0" smtClean="0"/>
              <a:t>.</a:t>
            </a:r>
          </a:p>
          <a:p>
            <a:r>
              <a:rPr lang="en-US" dirty="0" smtClean="0"/>
              <a:t> </a:t>
            </a:r>
            <a:r>
              <a:rPr lang="en-US" dirty="0"/>
              <a:t>Changing the oral iron formulation is unlikely to be helpful as standard oral iron formulations have similar efficacy and similar rates of adverse events, with a few exceptions </a:t>
            </a:r>
          </a:p>
        </p:txBody>
      </p:sp>
    </p:spTree>
    <p:extLst>
      <p:ext uri="{BB962C8B-B14F-4D97-AF65-F5344CB8AC3E}">
        <p14:creationId xmlns:p14="http://schemas.microsoft.com/office/powerpoint/2010/main" val="1948441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Indications intravenous iron </a:t>
            </a:r>
            <a:endParaRPr lang="en-US" b="1" dirty="0"/>
          </a:p>
        </p:txBody>
      </p:sp>
      <p:sp>
        <p:nvSpPr>
          <p:cNvPr id="3" name="Content Placeholder 2"/>
          <p:cNvSpPr>
            <a:spLocks noGrp="1"/>
          </p:cNvSpPr>
          <p:nvPr>
            <p:ph idx="1"/>
          </p:nvPr>
        </p:nvSpPr>
        <p:spPr>
          <a:xfrm>
            <a:off x="306074" y="1407289"/>
            <a:ext cx="9026604" cy="5733693"/>
          </a:xfrm>
        </p:spPr>
        <p:txBody>
          <a:bodyPr>
            <a:noAutofit/>
          </a:bodyPr>
          <a:lstStyle/>
          <a:p>
            <a:r>
              <a:rPr lang="en-US" sz="2200" dirty="0"/>
              <a:t>women who cannot tolerate oral iron</a:t>
            </a:r>
            <a:r>
              <a:rPr lang="en-US" sz="2200" dirty="0" smtClean="0"/>
              <a:t>;</a:t>
            </a:r>
          </a:p>
          <a:p>
            <a:r>
              <a:rPr lang="en-US" sz="2200" dirty="0" smtClean="0"/>
              <a:t> </a:t>
            </a:r>
            <a:r>
              <a:rPr lang="en-US" sz="2200" dirty="0"/>
              <a:t>those with severe anemia, especially later in the pregnancy; </a:t>
            </a:r>
            <a:endParaRPr lang="en-US" sz="2200" dirty="0" smtClean="0"/>
          </a:p>
          <a:p>
            <a:r>
              <a:rPr lang="en-US" sz="2200" dirty="0" smtClean="0"/>
              <a:t> </a:t>
            </a:r>
            <a:r>
              <a:rPr lang="en-US" sz="2200" dirty="0"/>
              <a:t>those for whom oral iron is not effective in raising the hemoglobin </a:t>
            </a:r>
            <a:r>
              <a:rPr lang="en-US" sz="2200" dirty="0" smtClean="0"/>
              <a:t>and</a:t>
            </a:r>
            <a:r>
              <a:rPr lang="en-US" sz="2200" dirty="0"/>
              <a:t>/or ferritin level </a:t>
            </a:r>
            <a:r>
              <a:rPr lang="en-US" sz="2200" dirty="0" smtClean="0"/>
              <a:t>;</a:t>
            </a:r>
          </a:p>
          <a:p>
            <a:r>
              <a:rPr lang="en-US" sz="2200" dirty="0" smtClean="0"/>
              <a:t> </a:t>
            </a:r>
            <a:r>
              <a:rPr lang="en-US" sz="2200" dirty="0"/>
              <a:t>women with inflammatory bowel disease (IBD; </a:t>
            </a:r>
            <a:r>
              <a:rPr lang="en-US" sz="2200" dirty="0" err="1"/>
              <a:t>Crohn</a:t>
            </a:r>
            <a:r>
              <a:rPr lang="en-US" sz="2200" dirty="0"/>
              <a:t> disease, ulcerative colitis) due to worsening of gastrointestinal symptoms, reduced absorption, and a possible effect on bowel flora</a:t>
            </a:r>
            <a:r>
              <a:rPr lang="en-US" sz="2200" dirty="0" smtClean="0"/>
              <a:t>.;</a:t>
            </a:r>
          </a:p>
          <a:p>
            <a:r>
              <a:rPr lang="en-US" sz="2200" dirty="0" smtClean="0"/>
              <a:t>women </a:t>
            </a:r>
            <a:r>
              <a:rPr lang="en-US" sz="2200" dirty="0"/>
              <a:t>who have undergone bariatric surgery (with either Roux-en-Y bypass or </a:t>
            </a:r>
            <a:r>
              <a:rPr lang="en-US" sz="2200" dirty="0" err="1"/>
              <a:t>biliopancreatic</a:t>
            </a:r>
            <a:r>
              <a:rPr lang="en-US" sz="2200" dirty="0"/>
              <a:t> procedures</a:t>
            </a:r>
            <a:r>
              <a:rPr lang="en-US" sz="2200" dirty="0" smtClean="0"/>
              <a:t>); </a:t>
            </a:r>
          </a:p>
          <a:p>
            <a:r>
              <a:rPr lang="en-US" sz="2200" dirty="0"/>
              <a:t>women in the second or third trimester for whom there would be insufficient time to replete iron orally (after week 30</a:t>
            </a:r>
            <a:r>
              <a:rPr lang="en-US" sz="2200" dirty="0" smtClean="0"/>
              <a:t>)</a:t>
            </a:r>
            <a:r>
              <a:rPr lang="en-US" sz="2200" dirty="0"/>
              <a:t>;</a:t>
            </a:r>
          </a:p>
        </p:txBody>
      </p:sp>
    </p:spTree>
    <p:extLst>
      <p:ext uri="{BB962C8B-B14F-4D97-AF65-F5344CB8AC3E}">
        <p14:creationId xmlns:p14="http://schemas.microsoft.com/office/powerpoint/2010/main" val="3719279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Intravenous IRON </a:t>
            </a:r>
            <a:endParaRPr lang="en-US" b="1" dirty="0"/>
          </a:p>
        </p:txBody>
      </p:sp>
      <p:sp>
        <p:nvSpPr>
          <p:cNvPr id="3" name="Content Placeholder 2"/>
          <p:cNvSpPr>
            <a:spLocks noGrp="1"/>
          </p:cNvSpPr>
          <p:nvPr>
            <p:ph idx="1"/>
          </p:nvPr>
        </p:nvSpPr>
        <p:spPr/>
        <p:txBody>
          <a:bodyPr>
            <a:normAutofit/>
          </a:bodyPr>
          <a:lstStyle/>
          <a:p>
            <a:r>
              <a:rPr lang="en-US" sz="2400" dirty="0"/>
              <a:t>the reluctance of many clinicians to use intravenous iron is based on fears of serious </a:t>
            </a:r>
            <a:r>
              <a:rPr lang="en-US" sz="2400" dirty="0">
                <a:solidFill>
                  <a:schemeClr val="bg2"/>
                </a:solidFill>
              </a:rPr>
              <a:t>hypersensitivity reactions </a:t>
            </a:r>
            <a:r>
              <a:rPr lang="en-US" sz="2400" dirty="0"/>
              <a:t>leading to anaphylaxis that were reported with formulations that are no longer clinically available such as </a:t>
            </a:r>
            <a:r>
              <a:rPr lang="en-US" sz="2400" b="1" dirty="0"/>
              <a:t>high</a:t>
            </a:r>
            <a:r>
              <a:rPr lang="en-US" sz="2400" dirty="0"/>
              <a:t> molecular weight iron </a:t>
            </a:r>
            <a:r>
              <a:rPr lang="en-US" sz="2400" dirty="0" err="1"/>
              <a:t>dextrans</a:t>
            </a:r>
            <a:r>
              <a:rPr lang="en-US" sz="2400" dirty="0"/>
              <a:t> (HMWID) </a:t>
            </a:r>
            <a:r>
              <a:rPr lang="en-US" sz="2400" dirty="0" smtClean="0"/>
              <a:t>,the </a:t>
            </a:r>
            <a:r>
              <a:rPr lang="en-US" sz="2400" dirty="0"/>
              <a:t>concerns about anaphylaxis are not supported by evidence that reflects use of intravenous iron after the HMWID products were removed from the </a:t>
            </a:r>
            <a:r>
              <a:rPr lang="en-US" sz="2400" dirty="0" smtClean="0"/>
              <a:t>market. </a:t>
            </a:r>
            <a:endParaRPr lang="en-US" sz="2400" dirty="0"/>
          </a:p>
        </p:txBody>
      </p:sp>
    </p:spTree>
    <p:extLst>
      <p:ext uri="{BB962C8B-B14F-4D97-AF65-F5344CB8AC3E}">
        <p14:creationId xmlns:p14="http://schemas.microsoft.com/office/powerpoint/2010/main" val="2671072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Administration</a:t>
            </a:r>
            <a:r>
              <a:rPr lang="en-US" dirty="0"/>
              <a:t>  </a:t>
            </a:r>
          </a:p>
        </p:txBody>
      </p:sp>
      <p:sp>
        <p:nvSpPr>
          <p:cNvPr id="3" name="Content Placeholder 2"/>
          <p:cNvSpPr>
            <a:spLocks noGrp="1"/>
          </p:cNvSpPr>
          <p:nvPr>
            <p:ph idx="1"/>
          </p:nvPr>
        </p:nvSpPr>
        <p:spPr/>
        <p:txBody>
          <a:bodyPr>
            <a:normAutofit/>
          </a:bodyPr>
          <a:lstStyle/>
          <a:p>
            <a:r>
              <a:rPr lang="en-US" sz="2400" dirty="0"/>
              <a:t>Intravenous iron is administered in a monitored setting without </a:t>
            </a:r>
            <a:r>
              <a:rPr lang="en-US" sz="2400" dirty="0" err="1"/>
              <a:t>premedications</a:t>
            </a:r>
            <a:r>
              <a:rPr lang="en-US" sz="2400" dirty="0"/>
              <a:t> (we do not give </a:t>
            </a:r>
            <a:r>
              <a:rPr lang="en-US" sz="2400" dirty="0">
                <a:hlinkClick r:id="rId2"/>
              </a:rPr>
              <a:t>acetaminophen</a:t>
            </a:r>
            <a:r>
              <a:rPr lang="en-US" sz="2400" dirty="0"/>
              <a:t> or </a:t>
            </a:r>
            <a:r>
              <a:rPr lang="en-US" sz="2400" dirty="0">
                <a:hlinkClick r:id="rId3"/>
              </a:rPr>
              <a:t>diphenhydramine</a:t>
            </a:r>
            <a:r>
              <a:rPr lang="en-US" sz="2400" dirty="0"/>
              <a:t> as </a:t>
            </a:r>
            <a:r>
              <a:rPr lang="en-US" sz="2400" dirty="0" err="1"/>
              <a:t>premedications</a:t>
            </a:r>
            <a:r>
              <a:rPr lang="en-US" sz="2400" dirty="0"/>
              <a:t>)</a:t>
            </a:r>
            <a:r>
              <a:rPr lang="en-US" sz="2400" dirty="0" smtClean="0"/>
              <a:t>.</a:t>
            </a:r>
          </a:p>
          <a:p>
            <a:r>
              <a:rPr lang="en-US" sz="2400" dirty="0" smtClean="0"/>
              <a:t> </a:t>
            </a:r>
            <a:r>
              <a:rPr lang="en-US" sz="2400" dirty="0"/>
              <a:t>Selected patients with a history of inflammatory arthritis or IBD or those with multiple (more than one) drug allergies may be given a dose of a glucocorticoid prior to the iron infusion to reduce the likelihood of the minor infusion reactions that occur in 1 to 3 percent of administrations. </a:t>
            </a:r>
          </a:p>
        </p:txBody>
      </p:sp>
    </p:spTree>
    <p:extLst>
      <p:ext uri="{BB962C8B-B14F-4D97-AF65-F5344CB8AC3E}">
        <p14:creationId xmlns:p14="http://schemas.microsoft.com/office/powerpoint/2010/main" val="1864957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Assessing response to treatment</a:t>
            </a:r>
            <a:r>
              <a:rPr lang="en-US" dirty="0"/>
              <a:t>  </a:t>
            </a:r>
          </a:p>
        </p:txBody>
      </p:sp>
      <p:sp>
        <p:nvSpPr>
          <p:cNvPr id="3" name="Content Placeholder 2"/>
          <p:cNvSpPr>
            <a:spLocks noGrp="1"/>
          </p:cNvSpPr>
          <p:nvPr>
            <p:ph idx="1"/>
          </p:nvPr>
        </p:nvSpPr>
        <p:spPr>
          <a:xfrm>
            <a:off x="165672" y="1815554"/>
            <a:ext cx="8739024" cy="5300115"/>
          </a:xfrm>
        </p:spPr>
        <p:txBody>
          <a:bodyPr>
            <a:noAutofit/>
          </a:bodyPr>
          <a:lstStyle/>
          <a:p>
            <a:r>
              <a:rPr lang="en-US" sz="2400" dirty="0"/>
              <a:t>The expected response to iron repletion is improvement in RBC production, which typically begins with </a:t>
            </a:r>
            <a:r>
              <a:rPr lang="en-US" sz="2400" dirty="0" err="1"/>
              <a:t>reticulocytosis</a:t>
            </a:r>
            <a:r>
              <a:rPr lang="en-US" sz="2400" dirty="0"/>
              <a:t> after approximately one week, an increase in the hemoglobin level of at least 1 g/</a:t>
            </a:r>
            <a:r>
              <a:rPr lang="en-US" sz="2400" dirty="0" err="1"/>
              <a:t>dL</a:t>
            </a:r>
            <a:r>
              <a:rPr lang="en-US" sz="2400" dirty="0"/>
              <a:t> within two to three weeks </a:t>
            </a:r>
            <a:endParaRPr lang="en-US" sz="2400" dirty="0" smtClean="0"/>
          </a:p>
          <a:p>
            <a:r>
              <a:rPr lang="en-US" sz="2400" dirty="0"/>
              <a:t>For antepartum patients receiving </a:t>
            </a:r>
            <a:r>
              <a:rPr lang="en-US" sz="2400" b="1" dirty="0">
                <a:solidFill>
                  <a:srgbClr val="A3A101"/>
                </a:solidFill>
              </a:rPr>
              <a:t>oral iron</a:t>
            </a:r>
            <a:r>
              <a:rPr lang="en-US" sz="2400" dirty="0"/>
              <a:t>, we typically check the hemoglobin level and reticulocyte count </a:t>
            </a:r>
            <a:r>
              <a:rPr lang="en-US" sz="2400" b="1" dirty="0">
                <a:solidFill>
                  <a:schemeClr val="accent6"/>
                </a:solidFill>
              </a:rPr>
              <a:t>two to three weeks</a:t>
            </a:r>
            <a:r>
              <a:rPr lang="en-US" sz="2400" dirty="0"/>
              <a:t> after starting therapy and review tolerability of the oral iron. </a:t>
            </a:r>
            <a:endParaRPr lang="en-US" sz="2400" dirty="0" smtClean="0"/>
          </a:p>
          <a:p>
            <a:r>
              <a:rPr lang="en-US" sz="2400" dirty="0" smtClean="0"/>
              <a:t>If </a:t>
            </a:r>
            <a:r>
              <a:rPr lang="en-US" sz="2400" dirty="0"/>
              <a:t>the expected response has occurred and the oral iron is well tolerated, it is continued throughout the pregnancy and into the postpartum period </a:t>
            </a:r>
            <a:r>
              <a:rPr lang="en-US" sz="2400" dirty="0" smtClean="0"/>
              <a:t>.</a:t>
            </a:r>
            <a:endParaRPr lang="en-US" sz="2400" dirty="0"/>
          </a:p>
        </p:txBody>
      </p:sp>
    </p:spTree>
    <p:extLst>
      <p:ext uri="{BB962C8B-B14F-4D97-AF65-F5344CB8AC3E}">
        <p14:creationId xmlns:p14="http://schemas.microsoft.com/office/powerpoint/2010/main" val="3181466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EPIDEMIOLOGY</a:t>
            </a:r>
            <a:r>
              <a:rPr lang="en-US" dirty="0"/>
              <a:t> </a:t>
            </a:r>
          </a:p>
        </p:txBody>
      </p:sp>
      <p:sp>
        <p:nvSpPr>
          <p:cNvPr id="3" name="Content Placeholder 2"/>
          <p:cNvSpPr>
            <a:spLocks noGrp="1"/>
          </p:cNvSpPr>
          <p:nvPr>
            <p:ph idx="1"/>
          </p:nvPr>
        </p:nvSpPr>
        <p:spPr/>
        <p:txBody>
          <a:bodyPr>
            <a:normAutofit/>
          </a:bodyPr>
          <a:lstStyle/>
          <a:p>
            <a:r>
              <a:rPr lang="en-US" sz="3200" dirty="0"/>
              <a:t>30 percent of reproductive-age women are </a:t>
            </a:r>
            <a:r>
              <a:rPr lang="en-US" sz="3200" dirty="0" smtClean="0"/>
              <a:t>anemic. </a:t>
            </a:r>
          </a:p>
          <a:p>
            <a:r>
              <a:rPr lang="en-US" sz="3200" dirty="0" smtClean="0"/>
              <a:t>WHO estimates that: </a:t>
            </a:r>
            <a:r>
              <a:rPr lang="en-US" sz="3200" dirty="0"/>
              <a:t>over 40 percent of pregnant women globally have anemia </a:t>
            </a:r>
            <a:r>
              <a:rPr lang="en-US" sz="3200" dirty="0" smtClean="0"/>
              <a:t>.</a:t>
            </a:r>
          </a:p>
        </p:txBody>
      </p:sp>
    </p:spTree>
    <p:extLst>
      <p:ext uri="{BB962C8B-B14F-4D97-AF65-F5344CB8AC3E}">
        <p14:creationId xmlns:p14="http://schemas.microsoft.com/office/powerpoint/2010/main" val="839736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Assessing response to treatment</a:t>
            </a:r>
            <a:endParaRPr lang="en-US" dirty="0"/>
          </a:p>
        </p:txBody>
      </p:sp>
      <p:sp>
        <p:nvSpPr>
          <p:cNvPr id="3" name="Content Placeholder 2"/>
          <p:cNvSpPr>
            <a:spLocks noGrp="1"/>
          </p:cNvSpPr>
          <p:nvPr>
            <p:ph idx="1"/>
          </p:nvPr>
        </p:nvSpPr>
        <p:spPr>
          <a:xfrm>
            <a:off x="498474" y="1852365"/>
            <a:ext cx="7556313" cy="4144963"/>
          </a:xfrm>
        </p:spPr>
        <p:txBody>
          <a:bodyPr>
            <a:noAutofit/>
          </a:bodyPr>
          <a:lstStyle/>
          <a:p>
            <a:r>
              <a:rPr lang="en-US" sz="2400" dirty="0"/>
              <a:t>For antepartum patients receiving </a:t>
            </a:r>
            <a:r>
              <a:rPr lang="en-US" sz="2400" b="1" dirty="0">
                <a:solidFill>
                  <a:srgbClr val="A3A101"/>
                </a:solidFill>
              </a:rPr>
              <a:t>intravenous iron</a:t>
            </a:r>
            <a:r>
              <a:rPr lang="en-US" sz="2400" dirty="0"/>
              <a:t>, we generally obtain repeat iron parameters </a:t>
            </a:r>
            <a:r>
              <a:rPr lang="en-US" sz="2400" b="1" dirty="0">
                <a:solidFill>
                  <a:srgbClr val="A3A101"/>
                </a:solidFill>
              </a:rPr>
              <a:t>four to eight weeks </a:t>
            </a:r>
            <a:r>
              <a:rPr lang="en-US" sz="2400" dirty="0"/>
              <a:t>after the iron has been administered. </a:t>
            </a:r>
            <a:endParaRPr lang="en-US" sz="2400" dirty="0" smtClean="0"/>
          </a:p>
          <a:p>
            <a:r>
              <a:rPr lang="en-US" sz="2400" dirty="0" smtClean="0"/>
              <a:t>We </a:t>
            </a:r>
            <a:r>
              <a:rPr lang="en-US" sz="2400" dirty="0"/>
              <a:t>wait a minimum of four weeks because intravenous iron interferes with most assays of iron status </a:t>
            </a:r>
            <a:r>
              <a:rPr lang="en-US" sz="2400" dirty="0" smtClean="0"/>
              <a:t>.</a:t>
            </a:r>
          </a:p>
          <a:p>
            <a:r>
              <a:rPr lang="en-US" sz="2400" dirty="0" smtClean="0"/>
              <a:t> </a:t>
            </a:r>
            <a:r>
              <a:rPr lang="en-US" sz="2400" dirty="0"/>
              <a:t>As noted in the 2019 United Kingdom Guideline, it may be reasonable to monitor an increase in hemoglobin level without rechecking iron parameters </a:t>
            </a:r>
            <a:r>
              <a:rPr lang="en-US" sz="2400" dirty="0" smtClean="0"/>
              <a:t>.</a:t>
            </a:r>
            <a:endParaRPr lang="en-US" sz="2400" dirty="0"/>
          </a:p>
          <a:p>
            <a:endParaRPr lang="en-US" sz="2400" dirty="0"/>
          </a:p>
        </p:txBody>
      </p:sp>
    </p:spTree>
    <p:extLst>
      <p:ext uri="{BB962C8B-B14F-4D97-AF65-F5344CB8AC3E}">
        <p14:creationId xmlns:p14="http://schemas.microsoft.com/office/powerpoint/2010/main" val="2948019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Assessing response to treatment</a:t>
            </a:r>
            <a:endParaRPr lang="en-US" dirty="0"/>
          </a:p>
        </p:txBody>
      </p:sp>
      <p:sp>
        <p:nvSpPr>
          <p:cNvPr id="3" name="Content Placeholder 2"/>
          <p:cNvSpPr>
            <a:spLocks noGrp="1"/>
          </p:cNvSpPr>
          <p:nvPr>
            <p:ph idx="1"/>
          </p:nvPr>
        </p:nvSpPr>
        <p:spPr/>
        <p:txBody>
          <a:bodyPr>
            <a:normAutofit/>
          </a:bodyPr>
          <a:lstStyle/>
          <a:p>
            <a:r>
              <a:rPr lang="en-US" sz="2400" dirty="0"/>
              <a:t>Patients also undergo repeat complete blood count (CBC) testing at 24 to 28 weeks.</a:t>
            </a:r>
          </a:p>
          <a:p>
            <a:r>
              <a:rPr lang="en-US" sz="2400" dirty="0"/>
              <a:t>Once the hemoglobin has reached the normal range, oral iron replacement should continue for </a:t>
            </a:r>
            <a:r>
              <a:rPr lang="en-US" sz="2400" b="1" dirty="0">
                <a:solidFill>
                  <a:srgbClr val="A3A101"/>
                </a:solidFill>
              </a:rPr>
              <a:t>three months </a:t>
            </a:r>
            <a:r>
              <a:rPr lang="en-US" sz="2400" dirty="0"/>
              <a:t>and until at least six weeks postpartum </a:t>
            </a:r>
            <a:r>
              <a:rPr lang="en-US" sz="2400" dirty="0" smtClean="0"/>
              <a:t>.</a:t>
            </a:r>
            <a:endParaRPr lang="en-US" sz="2400" dirty="0"/>
          </a:p>
        </p:txBody>
      </p:sp>
    </p:spTree>
    <p:extLst>
      <p:ext uri="{BB962C8B-B14F-4D97-AF65-F5344CB8AC3E}">
        <p14:creationId xmlns:p14="http://schemas.microsoft.com/office/powerpoint/2010/main" val="398714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Postpartum anemia</a:t>
            </a:r>
            <a:endParaRPr lang="en-US" dirty="0"/>
          </a:p>
        </p:txBody>
      </p:sp>
      <p:sp>
        <p:nvSpPr>
          <p:cNvPr id="3" name="Content Placeholder 2"/>
          <p:cNvSpPr>
            <a:spLocks noGrp="1"/>
          </p:cNvSpPr>
          <p:nvPr>
            <p:ph idx="1"/>
          </p:nvPr>
        </p:nvSpPr>
        <p:spPr>
          <a:xfrm>
            <a:off x="498474" y="1788760"/>
            <a:ext cx="8226752" cy="4358364"/>
          </a:xfrm>
        </p:spPr>
        <p:txBody>
          <a:bodyPr>
            <a:noAutofit/>
          </a:bodyPr>
          <a:lstStyle/>
          <a:p>
            <a:r>
              <a:rPr lang="en-US" sz="2400" dirty="0"/>
              <a:t>Postpartum </a:t>
            </a:r>
            <a:r>
              <a:rPr lang="en-US" sz="2400" dirty="0" smtClean="0"/>
              <a:t>anemia is defined as </a:t>
            </a:r>
            <a:r>
              <a:rPr lang="en-US" sz="2400" dirty="0" err="1" smtClean="0"/>
              <a:t>Hb</a:t>
            </a:r>
            <a:r>
              <a:rPr lang="en-US" sz="2400" dirty="0" smtClean="0"/>
              <a:t>&lt;10g</a:t>
            </a:r>
            <a:r>
              <a:rPr lang="en-US" sz="2400" dirty="0"/>
              <a:t>/</a:t>
            </a:r>
            <a:r>
              <a:rPr lang="en-US" sz="2400" dirty="0" err="1"/>
              <a:t>dL</a:t>
            </a:r>
            <a:r>
              <a:rPr lang="en-US" sz="2400" dirty="0"/>
              <a:t> </a:t>
            </a:r>
            <a:endParaRPr lang="en-US" sz="2400" dirty="0" smtClean="0"/>
          </a:p>
          <a:p>
            <a:r>
              <a:rPr lang="en-US" sz="2400" dirty="0" smtClean="0"/>
              <a:t>Postpartum </a:t>
            </a:r>
            <a:r>
              <a:rPr lang="en-US" sz="2400" dirty="0"/>
              <a:t>management is largely based on expert opinion and clinical </a:t>
            </a:r>
            <a:r>
              <a:rPr lang="en-US" sz="2400" dirty="0" smtClean="0"/>
              <a:t>experience.</a:t>
            </a:r>
          </a:p>
          <a:p>
            <a:r>
              <a:rPr lang="en-US" sz="2400" dirty="0" smtClean="0"/>
              <a:t>We </a:t>
            </a:r>
            <a:r>
              <a:rPr lang="en-US" sz="2400" dirty="0"/>
              <a:t>advise most women to continue their prenatal vitamin and/or supplemental iron for six to eight weeks following delivery, especially if they are </a:t>
            </a:r>
            <a:r>
              <a:rPr lang="en-US" sz="2400" dirty="0" smtClean="0"/>
              <a:t>breastfeeding.</a:t>
            </a:r>
          </a:p>
          <a:p>
            <a:r>
              <a:rPr lang="en-US" sz="2400" dirty="0"/>
              <a:t>Routine testing of all women for anemia after delivery has been suggested because anemia is prevalent and iron deficiency (the most common cause) is readily treatable </a:t>
            </a:r>
            <a:r>
              <a:rPr lang="en-US" sz="2400" dirty="0" smtClean="0"/>
              <a:t>.</a:t>
            </a:r>
          </a:p>
        </p:txBody>
      </p:sp>
    </p:spTree>
    <p:extLst>
      <p:ext uri="{BB962C8B-B14F-4D97-AF65-F5344CB8AC3E}">
        <p14:creationId xmlns:p14="http://schemas.microsoft.com/office/powerpoint/2010/main" val="11050441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Postpartum anemia</a:t>
            </a:r>
          </a:p>
        </p:txBody>
      </p:sp>
      <p:sp>
        <p:nvSpPr>
          <p:cNvPr id="3" name="Content Placeholder 2"/>
          <p:cNvSpPr>
            <a:spLocks noGrp="1"/>
          </p:cNvSpPr>
          <p:nvPr>
            <p:ph idx="1"/>
          </p:nvPr>
        </p:nvSpPr>
        <p:spPr>
          <a:xfrm>
            <a:off x="498474" y="1870770"/>
            <a:ext cx="8281975" cy="4570824"/>
          </a:xfrm>
        </p:spPr>
        <p:txBody>
          <a:bodyPr>
            <a:noAutofit/>
          </a:bodyPr>
          <a:lstStyle/>
          <a:p>
            <a:r>
              <a:rPr lang="en-US" sz="2400" dirty="0"/>
              <a:t>Following postpartum discharge from the hospital, anemia may be suspected based on symptoms such as fatigue, depressed mood, or exercise intolerance </a:t>
            </a:r>
            <a:r>
              <a:rPr lang="en-US" sz="2400" dirty="0" smtClean="0"/>
              <a:t>.</a:t>
            </a:r>
            <a:endParaRPr lang="en-US" sz="2400" dirty="0"/>
          </a:p>
          <a:p>
            <a:r>
              <a:rPr lang="en-US" sz="2400" dirty="0" smtClean="0"/>
              <a:t>Anemia </a:t>
            </a:r>
            <a:r>
              <a:rPr lang="en-US" sz="2400" dirty="0"/>
              <a:t>also may be suspected because of uncorrected anemia during the antenatal period, significant blood loss during delivery (</a:t>
            </a:r>
            <a:r>
              <a:rPr lang="en-US" sz="2400" dirty="0" err="1"/>
              <a:t>eg</a:t>
            </a:r>
            <a:r>
              <a:rPr lang="en-US" sz="2400" dirty="0"/>
              <a:t>, &gt;500 mL), pallor, or ongoing lochia (vaginal bleeding after the birth). </a:t>
            </a:r>
            <a:endParaRPr lang="en-US" sz="2400" dirty="0" smtClean="0"/>
          </a:p>
          <a:p>
            <a:r>
              <a:rPr lang="en-US" sz="2400" dirty="0"/>
              <a:t>Those with iron deficiency anemia postpartum are treated with iron; choice of iron product, route of administration, and dosing are the same as in the antepartum period. </a:t>
            </a:r>
          </a:p>
        </p:txBody>
      </p:sp>
    </p:spTree>
    <p:extLst>
      <p:ext uri="{BB962C8B-B14F-4D97-AF65-F5344CB8AC3E}">
        <p14:creationId xmlns:p14="http://schemas.microsoft.com/office/powerpoint/2010/main" val="3899317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Postpartum anemia</a:t>
            </a:r>
          </a:p>
        </p:txBody>
      </p:sp>
      <p:sp>
        <p:nvSpPr>
          <p:cNvPr id="3" name="Content Placeholder 2"/>
          <p:cNvSpPr>
            <a:spLocks noGrp="1"/>
          </p:cNvSpPr>
          <p:nvPr>
            <p:ph idx="1"/>
          </p:nvPr>
        </p:nvSpPr>
        <p:spPr>
          <a:xfrm>
            <a:off x="498474" y="1815555"/>
            <a:ext cx="8171529" cy="4349969"/>
          </a:xfrm>
        </p:spPr>
        <p:txBody>
          <a:bodyPr>
            <a:noAutofit/>
          </a:bodyPr>
          <a:lstStyle/>
          <a:p>
            <a:r>
              <a:rPr lang="en-US" sz="2400" dirty="0" smtClean="0"/>
              <a:t>For </a:t>
            </a:r>
            <a:r>
              <a:rPr lang="en-US" sz="2400" dirty="0"/>
              <a:t>women begun on iron therapy before hospital discharge because of postpartum anemia, it is reasonable to check the ferritin level and percent transferrin saturation (TSAT) after two to three weeks to confirm that treatment has been </a:t>
            </a:r>
            <a:r>
              <a:rPr lang="en-US" sz="2400" dirty="0" smtClean="0"/>
              <a:t>successful.</a:t>
            </a:r>
          </a:p>
          <a:p>
            <a:r>
              <a:rPr lang="en-US" sz="2400" dirty="0" smtClean="0"/>
              <a:t>With </a:t>
            </a:r>
            <a:r>
              <a:rPr lang="en-US" sz="2400" dirty="0"/>
              <a:t>intravenous iron, the serum ferritin will be abnormal for approximately four weeks; thus, ferritin testing should be delayed for four weeks. </a:t>
            </a:r>
            <a:endParaRPr lang="en-US" sz="2400" dirty="0" smtClean="0"/>
          </a:p>
          <a:p>
            <a:r>
              <a:rPr lang="en-US" sz="2400" dirty="0" smtClean="0"/>
              <a:t>If </a:t>
            </a:r>
            <a:r>
              <a:rPr lang="en-US" sz="2400" dirty="0"/>
              <a:t>the ferritin level remains low following treatment, the potential causes must be evaluated. </a:t>
            </a:r>
          </a:p>
        </p:txBody>
      </p:sp>
    </p:spTree>
    <p:extLst>
      <p:ext uri="{BB962C8B-B14F-4D97-AF65-F5344CB8AC3E}">
        <p14:creationId xmlns:p14="http://schemas.microsoft.com/office/powerpoint/2010/main" val="34861355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rotWithShape="1">
          <a:blip r:embed="rId3">
            <a:extLst>
              <a:ext uri="{28A0092B-C50C-407E-A947-70E740481C1C}">
                <a14:useLocalDpi xmlns:a14="http://schemas.microsoft.com/office/drawing/2010/main" val="0"/>
              </a:ext>
            </a:extLst>
          </a:blip>
          <a:srcRect t="-2096" b="-312"/>
          <a:stretch/>
        </p:blipFill>
        <p:spPr>
          <a:xfrm>
            <a:off x="498474" y="1600200"/>
            <a:ext cx="7556313" cy="4822992"/>
          </a:xfrm>
        </p:spPr>
      </p:pic>
      <p:sp>
        <p:nvSpPr>
          <p:cNvPr id="5" name="TextBox 4"/>
          <p:cNvSpPr txBox="1"/>
          <p:nvPr/>
        </p:nvSpPr>
        <p:spPr>
          <a:xfrm>
            <a:off x="4565097" y="2392572"/>
            <a:ext cx="2334193" cy="523220"/>
          </a:xfrm>
          <a:prstGeom prst="rect">
            <a:avLst/>
          </a:prstGeom>
          <a:noFill/>
        </p:spPr>
        <p:txBody>
          <a:bodyPr wrap="none" rtlCol="0">
            <a:spAutoFit/>
          </a:bodyPr>
          <a:lstStyle/>
          <a:p>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8600350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r="2879" b="37132"/>
          <a:stretch>
            <a:fillRect/>
          </a:stretch>
        </p:blipFill>
        <p:spPr>
          <a:xfrm>
            <a:off x="928662" y="225195"/>
            <a:ext cx="7594240" cy="6347077"/>
          </a:xfrm>
          <a:prstGeom prst="rect">
            <a:avLst/>
          </a:prstGeom>
        </p:spPr>
      </p:pic>
    </p:spTree>
    <p:extLst>
      <p:ext uri="{BB962C8B-B14F-4D97-AF65-F5344CB8AC3E}">
        <p14:creationId xmlns:p14="http://schemas.microsoft.com/office/powerpoint/2010/main" val="40464457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r="5288" b="18382"/>
          <a:stretch>
            <a:fillRect/>
          </a:stretch>
        </p:blipFill>
        <p:spPr>
          <a:xfrm>
            <a:off x="1571604" y="695504"/>
            <a:ext cx="5214974" cy="5876768"/>
          </a:xfrm>
          <a:prstGeom prst="rect">
            <a:avLst/>
          </a:prstGeom>
        </p:spPr>
      </p:pic>
    </p:spTree>
    <p:extLst>
      <p:ext uri="{BB962C8B-B14F-4D97-AF65-F5344CB8AC3E}">
        <p14:creationId xmlns:p14="http://schemas.microsoft.com/office/powerpoint/2010/main" val="4046445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EPIDEMIOLOGY</a:t>
            </a:r>
            <a:r>
              <a:rPr lang="en-US" dirty="0"/>
              <a:t> </a:t>
            </a:r>
          </a:p>
        </p:txBody>
      </p:sp>
      <p:sp>
        <p:nvSpPr>
          <p:cNvPr id="3" name="Content Placeholder 2"/>
          <p:cNvSpPr>
            <a:spLocks noGrp="1"/>
          </p:cNvSpPr>
          <p:nvPr>
            <p:ph idx="1"/>
          </p:nvPr>
        </p:nvSpPr>
        <p:spPr>
          <a:xfrm>
            <a:off x="498474" y="1981200"/>
            <a:ext cx="7823301" cy="4445509"/>
          </a:xfrm>
        </p:spPr>
        <p:txBody>
          <a:bodyPr>
            <a:noAutofit/>
          </a:bodyPr>
          <a:lstStyle/>
          <a:p>
            <a:r>
              <a:rPr lang="en-US" sz="3200" dirty="0" smtClean="0"/>
              <a:t>The </a:t>
            </a:r>
            <a:r>
              <a:rPr lang="en-US" sz="3200" dirty="0"/>
              <a:t>overwhelming majority of anemia in reproductive-age women is due to low or absent iron stores, making iron deficiency anemia the world's most common anemia due to a micronutrient deficiency. </a:t>
            </a:r>
            <a:endParaRPr lang="en-US" sz="3200" dirty="0" smtClean="0"/>
          </a:p>
        </p:txBody>
      </p:sp>
    </p:spTree>
    <p:extLst>
      <p:ext uri="{BB962C8B-B14F-4D97-AF65-F5344CB8AC3E}">
        <p14:creationId xmlns:p14="http://schemas.microsoft.com/office/powerpoint/2010/main" val="729454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EPIDEMIOLOGY</a:t>
            </a:r>
            <a:r>
              <a:rPr lang="en-US" dirty="0"/>
              <a:t> </a:t>
            </a:r>
          </a:p>
        </p:txBody>
      </p:sp>
      <p:sp>
        <p:nvSpPr>
          <p:cNvPr id="3" name="Content Placeholder 2"/>
          <p:cNvSpPr>
            <a:spLocks noGrp="1"/>
          </p:cNvSpPr>
          <p:nvPr>
            <p:ph idx="1"/>
          </p:nvPr>
        </p:nvSpPr>
        <p:spPr>
          <a:xfrm>
            <a:off x="498474" y="1981200"/>
            <a:ext cx="7823301" cy="4445509"/>
          </a:xfrm>
        </p:spPr>
        <p:txBody>
          <a:bodyPr>
            <a:noAutofit/>
          </a:bodyPr>
          <a:lstStyle/>
          <a:p>
            <a:r>
              <a:rPr lang="en-US" sz="2800" dirty="0" smtClean="0"/>
              <a:t>In </a:t>
            </a:r>
            <a:r>
              <a:rPr lang="en-US" sz="2800" dirty="0"/>
              <a:t>addition to iron deficiency anemia, a large number of pregnant women have iron deficiency without anemia (</a:t>
            </a:r>
            <a:r>
              <a:rPr lang="en-US" sz="2800" dirty="0" err="1"/>
              <a:t>ie</a:t>
            </a:r>
            <a:r>
              <a:rPr lang="en-US" sz="2800" dirty="0"/>
              <a:t>, low iron stores that have not yet caused anemia). </a:t>
            </a:r>
            <a:endParaRPr lang="en-US" sz="2800" dirty="0" smtClean="0"/>
          </a:p>
          <a:p>
            <a:r>
              <a:rPr lang="en-US" sz="2800" dirty="0"/>
              <a:t>Women with iron deficiency may be at risk for developing iron deficiency anemia during pregnancy, when the demand for iron increases. </a:t>
            </a:r>
          </a:p>
        </p:txBody>
      </p:sp>
    </p:spTree>
    <p:extLst>
      <p:ext uri="{BB962C8B-B14F-4D97-AF65-F5344CB8AC3E}">
        <p14:creationId xmlns:p14="http://schemas.microsoft.com/office/powerpoint/2010/main" val="2511595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CAUSES OF </a:t>
            </a:r>
            <a:r>
              <a:rPr lang="en-US" b="1" dirty="0" smtClean="0"/>
              <a:t>ANEMIA</a:t>
            </a:r>
            <a:endParaRPr lang="en-US" dirty="0"/>
          </a:p>
        </p:txBody>
      </p:sp>
      <p:sp>
        <p:nvSpPr>
          <p:cNvPr id="3" name="Content Placeholder 2"/>
          <p:cNvSpPr>
            <a:spLocks noGrp="1"/>
          </p:cNvSpPr>
          <p:nvPr>
            <p:ph idx="1"/>
          </p:nvPr>
        </p:nvSpPr>
        <p:spPr>
          <a:xfrm>
            <a:off x="498474" y="1751184"/>
            <a:ext cx="8645526" cy="4714724"/>
          </a:xfrm>
        </p:spPr>
        <p:txBody>
          <a:bodyPr/>
          <a:lstStyle/>
          <a:p>
            <a:r>
              <a:rPr lang="en-US" sz="2400" dirty="0" smtClean="0"/>
              <a:t>Physiologic</a:t>
            </a:r>
          </a:p>
          <a:p>
            <a:r>
              <a:rPr lang="en-US" sz="2400" dirty="0"/>
              <a:t>I</a:t>
            </a:r>
            <a:r>
              <a:rPr lang="en-US" sz="2400" dirty="0" smtClean="0"/>
              <a:t>ron </a:t>
            </a:r>
            <a:r>
              <a:rPr lang="en-US" sz="2400" dirty="0"/>
              <a:t>deficiency </a:t>
            </a:r>
            <a:endParaRPr lang="en-US" sz="2400" dirty="0" smtClean="0"/>
          </a:p>
          <a:p>
            <a:r>
              <a:rPr lang="en-US" dirty="0" err="1" smtClean="0"/>
              <a:t>Hemoglobinopathies</a:t>
            </a:r>
            <a:r>
              <a:rPr lang="en-US" dirty="0"/>
              <a:t> </a:t>
            </a:r>
            <a:r>
              <a:rPr lang="en-US" dirty="0" smtClean="0"/>
              <a:t>   •</a:t>
            </a:r>
            <a:r>
              <a:rPr lang="en-US" dirty="0"/>
              <a:t>Thalassemia </a:t>
            </a:r>
            <a:endParaRPr lang="en-US" dirty="0" smtClean="0"/>
          </a:p>
          <a:p>
            <a:pPr marL="0" indent="0">
              <a:buNone/>
            </a:pPr>
            <a:r>
              <a:rPr lang="en-US" dirty="0"/>
              <a:t> </a:t>
            </a:r>
            <a:r>
              <a:rPr lang="en-US" dirty="0" smtClean="0"/>
              <a:t>                                             •</a:t>
            </a:r>
            <a:r>
              <a:rPr lang="en-US" dirty="0"/>
              <a:t>Sickle cell disease </a:t>
            </a:r>
            <a:endParaRPr lang="en-US" dirty="0" smtClean="0"/>
          </a:p>
          <a:p>
            <a:r>
              <a:rPr lang="en-US" dirty="0"/>
              <a:t>RBC membrane </a:t>
            </a:r>
            <a:r>
              <a:rPr lang="en-US" dirty="0" err="1" smtClean="0"/>
              <a:t>disorders:Hereditary</a:t>
            </a:r>
            <a:r>
              <a:rPr lang="en-US" dirty="0" smtClean="0"/>
              <a:t> spherocytosis</a:t>
            </a:r>
          </a:p>
          <a:p>
            <a:r>
              <a:rPr lang="en-US" dirty="0"/>
              <a:t>Acquired </a:t>
            </a:r>
            <a:r>
              <a:rPr lang="en-US" dirty="0" err="1" smtClean="0"/>
              <a:t>anemias</a:t>
            </a:r>
            <a:r>
              <a:rPr lang="en-US" dirty="0" smtClean="0"/>
              <a:t>: </a:t>
            </a:r>
            <a:r>
              <a:rPr lang="en-US" dirty="0" err="1"/>
              <a:t>Folate</a:t>
            </a:r>
            <a:r>
              <a:rPr lang="en-US" dirty="0"/>
              <a:t> deficiency </a:t>
            </a:r>
            <a:r>
              <a:rPr lang="en-US" dirty="0" smtClean="0"/>
              <a:t>,</a:t>
            </a:r>
            <a:r>
              <a:rPr lang="en-US" dirty="0"/>
              <a:t> Vitamin B12 deficiency </a:t>
            </a:r>
            <a:r>
              <a:rPr lang="en-US" dirty="0" smtClean="0"/>
              <a:t>,</a:t>
            </a:r>
            <a:r>
              <a:rPr lang="en-US" dirty="0"/>
              <a:t> vitamin A deficiency </a:t>
            </a:r>
            <a:endParaRPr lang="en-US" dirty="0" smtClean="0"/>
          </a:p>
          <a:p>
            <a:r>
              <a:rPr lang="en-US" dirty="0"/>
              <a:t>Autoimmune hemolysis </a:t>
            </a:r>
            <a:r>
              <a:rPr lang="en-US" dirty="0" smtClean="0"/>
              <a:t>,Hypothyroidism , </a:t>
            </a:r>
            <a:r>
              <a:rPr lang="en-US" dirty="0"/>
              <a:t>chronic kidney disease </a:t>
            </a:r>
          </a:p>
        </p:txBody>
      </p:sp>
    </p:spTree>
    <p:extLst>
      <p:ext uri="{BB962C8B-B14F-4D97-AF65-F5344CB8AC3E}">
        <p14:creationId xmlns:p14="http://schemas.microsoft.com/office/powerpoint/2010/main" val="226369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Screening during pregnancy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800" b="1" dirty="0"/>
              <a:t>Screening for anemia</a:t>
            </a:r>
            <a:r>
              <a:rPr lang="en-US" sz="2800" dirty="0"/>
              <a:t>  </a:t>
            </a:r>
            <a:endParaRPr lang="en-US" sz="2800" dirty="0" smtClean="0"/>
          </a:p>
          <a:p>
            <a:r>
              <a:rPr lang="en-US" sz="2800" b="1" dirty="0"/>
              <a:t>Screening for iron deficiency</a:t>
            </a:r>
            <a:r>
              <a:rPr lang="en-US" sz="2800" dirty="0"/>
              <a:t>  </a:t>
            </a:r>
          </a:p>
        </p:txBody>
      </p:sp>
    </p:spTree>
    <p:extLst>
      <p:ext uri="{BB962C8B-B14F-4D97-AF65-F5344CB8AC3E}">
        <p14:creationId xmlns:p14="http://schemas.microsoft.com/office/powerpoint/2010/main" val="4190789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Screening for anemia</a:t>
            </a:r>
            <a:r>
              <a:rPr lang="en-US" dirty="0"/>
              <a:t>  </a:t>
            </a:r>
          </a:p>
        </p:txBody>
      </p:sp>
      <p:sp>
        <p:nvSpPr>
          <p:cNvPr id="3" name="Content Placeholder 2"/>
          <p:cNvSpPr>
            <a:spLocks noGrp="1"/>
          </p:cNvSpPr>
          <p:nvPr>
            <p:ph idx="1"/>
          </p:nvPr>
        </p:nvSpPr>
        <p:spPr>
          <a:xfrm>
            <a:off x="498474" y="1981200"/>
            <a:ext cx="7948062" cy="4144963"/>
          </a:xfrm>
        </p:spPr>
        <p:txBody>
          <a:bodyPr>
            <a:normAutofit/>
          </a:bodyPr>
          <a:lstStyle/>
          <a:p>
            <a:r>
              <a:rPr lang="en-US" sz="2800" dirty="0"/>
              <a:t>all pregnant women for anemia at the first prenatal visit with a complete blood count (CBC) </a:t>
            </a:r>
            <a:endParaRPr lang="en-US" sz="2800" dirty="0" smtClean="0"/>
          </a:p>
          <a:p>
            <a:r>
              <a:rPr lang="en-US" sz="2800" dirty="0"/>
              <a:t>repeat screening with a CBC at week 24 to 28 </a:t>
            </a:r>
          </a:p>
        </p:txBody>
      </p:sp>
    </p:spTree>
    <p:extLst>
      <p:ext uri="{BB962C8B-B14F-4D97-AF65-F5344CB8AC3E}">
        <p14:creationId xmlns:p14="http://schemas.microsoft.com/office/powerpoint/2010/main" val="2388999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Screening for iron deficiency</a:t>
            </a:r>
            <a:r>
              <a:rPr lang="en-US" dirty="0"/>
              <a:t>  </a:t>
            </a:r>
          </a:p>
        </p:txBody>
      </p:sp>
      <p:sp>
        <p:nvSpPr>
          <p:cNvPr id="3" name="Content Placeholder 2"/>
          <p:cNvSpPr>
            <a:spLocks noGrp="1"/>
          </p:cNvSpPr>
          <p:nvPr>
            <p:ph idx="1"/>
          </p:nvPr>
        </p:nvSpPr>
        <p:spPr/>
        <p:txBody>
          <a:bodyPr>
            <a:normAutofit/>
          </a:bodyPr>
          <a:lstStyle/>
          <a:p>
            <a:r>
              <a:rPr lang="en-US" sz="2800" dirty="0"/>
              <a:t>F</a:t>
            </a:r>
            <a:r>
              <a:rPr lang="en-US" sz="2800" dirty="0" smtClean="0"/>
              <a:t>erritin </a:t>
            </a:r>
            <a:r>
              <a:rPr lang="en-US" sz="2800" dirty="0"/>
              <a:t>level is generally sufficient for screening for iron deficiency. </a:t>
            </a:r>
          </a:p>
          <a:p>
            <a:r>
              <a:rPr lang="en-US" sz="2800" dirty="0" smtClean="0"/>
              <a:t> </a:t>
            </a:r>
            <a:r>
              <a:rPr lang="en-US" sz="2800" dirty="0"/>
              <a:t>I</a:t>
            </a:r>
            <a:r>
              <a:rPr lang="en-US" sz="2800" dirty="0" smtClean="0"/>
              <a:t>t </a:t>
            </a:r>
            <a:r>
              <a:rPr lang="en-US" sz="2800" dirty="0"/>
              <a:t>is prudent to add a TSAT to the serum ferritin test. This is especially true for patients with active inflammation, which can increase ferritin since it is an acute phase reactant </a:t>
            </a:r>
            <a:r>
              <a:rPr lang="en-US" sz="2800" dirty="0" smtClean="0"/>
              <a:t>.</a:t>
            </a:r>
            <a:endParaRPr lang="en-US" sz="2800" dirty="0"/>
          </a:p>
        </p:txBody>
      </p:sp>
    </p:spTree>
    <p:extLst>
      <p:ext uri="{BB962C8B-B14F-4D97-AF65-F5344CB8AC3E}">
        <p14:creationId xmlns:p14="http://schemas.microsoft.com/office/powerpoint/2010/main" val="1142457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8530</TotalTime>
  <Words>1920</Words>
  <Application>Microsoft Office PowerPoint</Application>
  <PresentationFormat>On-screen Show (4:3)</PresentationFormat>
  <Paragraphs>148</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Advantage</vt:lpstr>
      <vt:lpstr>Iron Deficiency Anemia in Pregnancy and Postpartum</vt:lpstr>
      <vt:lpstr>DEFINITION OF ANEMIA</vt:lpstr>
      <vt:lpstr>EPIDEMIOLOGY </vt:lpstr>
      <vt:lpstr>EPIDEMIOLOGY </vt:lpstr>
      <vt:lpstr>EPIDEMIOLOGY </vt:lpstr>
      <vt:lpstr>CAUSES OF ANEMIA</vt:lpstr>
      <vt:lpstr>Screening during pregnancy </vt:lpstr>
      <vt:lpstr>Screening for anemia  </vt:lpstr>
      <vt:lpstr>Screening for iron deficiency  </vt:lpstr>
      <vt:lpstr>Who to screening ? </vt:lpstr>
      <vt:lpstr>Gravidas at high risk of iron deficiency</vt:lpstr>
      <vt:lpstr>Gravidas at high risk of iron deficiency </vt:lpstr>
      <vt:lpstr>Why all pregnant ?</vt:lpstr>
      <vt:lpstr>Evaluation of anemia</vt:lpstr>
      <vt:lpstr>Evaluation of anemia Iron deficiency anemia</vt:lpstr>
      <vt:lpstr>Evaluation of Iron deficiency anemia</vt:lpstr>
      <vt:lpstr>Evaluation of other anemia </vt:lpstr>
      <vt:lpstr>Management</vt:lpstr>
      <vt:lpstr>Prevention of iron deficiency  </vt:lpstr>
      <vt:lpstr>Treatment of iron deficiency  </vt:lpstr>
      <vt:lpstr>Oral and intravenous iron formulations  </vt:lpstr>
      <vt:lpstr>Three meta-analyses published in 2018 to 2019 evaluated the benefits and risks of oral versus intravenous iron </vt:lpstr>
      <vt:lpstr>Oral iron formulations  </vt:lpstr>
      <vt:lpstr>Oral iron formulations  </vt:lpstr>
      <vt:lpstr>Adverse effects of Oral iron formulations  </vt:lpstr>
      <vt:lpstr>Indications intravenous iron </vt:lpstr>
      <vt:lpstr>Intravenous IRON </vt:lpstr>
      <vt:lpstr>Administration  </vt:lpstr>
      <vt:lpstr>Assessing response to treatment  </vt:lpstr>
      <vt:lpstr>Assessing response to treatment</vt:lpstr>
      <vt:lpstr>Assessing response to treatment</vt:lpstr>
      <vt:lpstr>Postpartum anemia</vt:lpstr>
      <vt:lpstr>Postpartum anemia</vt:lpstr>
      <vt:lpstr>Postpartum anemia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FARNAZ</dc:creator>
  <cp:lastModifiedBy>movahedi</cp:lastModifiedBy>
  <cp:revision>45</cp:revision>
  <dcterms:created xsi:type="dcterms:W3CDTF">2021-02-01T20:16:29Z</dcterms:created>
  <dcterms:modified xsi:type="dcterms:W3CDTF">2021-02-16T05:46:13Z</dcterms:modified>
</cp:coreProperties>
</file>